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6" r:id="rId2"/>
    <p:sldId id="293" r:id="rId3"/>
    <p:sldId id="294" r:id="rId4"/>
    <p:sldId id="295" r:id="rId5"/>
    <p:sldId id="297" r:id="rId6"/>
    <p:sldId id="298" r:id="rId7"/>
    <p:sldId id="299" r:id="rId8"/>
    <p:sldId id="300" r:id="rId9"/>
    <p:sldId id="272" r:id="rId10"/>
    <p:sldId id="278" r:id="rId11"/>
    <p:sldId id="261" r:id="rId12"/>
    <p:sldId id="281" r:id="rId13"/>
    <p:sldId id="273" r:id="rId14"/>
    <p:sldId id="269" r:id="rId15"/>
    <p:sldId id="267" r:id="rId16"/>
    <p:sldId id="270" r:id="rId17"/>
    <p:sldId id="274" r:id="rId18"/>
    <p:sldId id="262" r:id="rId19"/>
    <p:sldId id="275" r:id="rId20"/>
    <p:sldId id="265" r:id="rId21"/>
    <p:sldId id="276" r:id="rId22"/>
    <p:sldId id="283" r:id="rId23"/>
    <p:sldId id="284" r:id="rId24"/>
    <p:sldId id="285" r:id="rId25"/>
    <p:sldId id="286" r:id="rId26"/>
    <p:sldId id="287" r:id="rId27"/>
    <p:sldId id="289" r:id="rId28"/>
    <p:sldId id="290" r:id="rId29"/>
    <p:sldId id="291" r:id="rId30"/>
    <p:sldId id="292" r:id="rId31"/>
    <p:sldId id="296" r:id="rId32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CF458-986A-4289-8AC6-117684CD6186}" type="datetimeFigureOut">
              <a:rPr lang="es-ES_tradnl" smtClean="0"/>
              <a:pPr/>
              <a:t>08/10/2025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AD4E1-1A95-45DB-B5CA-D70724E16B97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50409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34228-671A-49AF-9F50-74CA346A2185}" type="datetimeFigureOut">
              <a:rPr lang="es-ES" smtClean="0"/>
              <a:pPr/>
              <a:t>08/10/2025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38B81-5585-4F70-A4CF-EE40BF21F2C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3170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38B81-5585-4F70-A4CF-EE40BF21F2C7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8361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38B81-5585-4F70-A4CF-EE40BF21F2C7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6754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38B81-5585-4F70-A4CF-EE40BF21F2C7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6563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20C168B-A077-4840-BC63-32071C3B8DC2}" type="datetime1">
              <a:rPr lang="es-ES_tradnl" smtClean="0"/>
              <a:pPr/>
              <a:t>08/10/2025</a:t>
            </a:fld>
            <a:endParaRPr lang="es-ES_tradnl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es-ES" smtClean="0"/>
              <a:t>María Jesús Jiménez Fernández Psicóloga perinatal, psicoterapeuta individual y de grupo, madre psicologialatidos@gmail.com www.psicologialatidos.blogspot.com     </a:t>
            </a:r>
            <a:endParaRPr lang="es-ES_tradnl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D221504-8F5C-4DD2-8188-EB47B4562184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F515E6-299D-4100-932A-918C0C5108EF}" type="datetime1">
              <a:rPr lang="es-ES_tradnl" smtClean="0"/>
              <a:pPr/>
              <a:t>08/10/2025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S" smtClean="0"/>
              <a:t>María Jesús Jiménez Fernández Psicóloga perinatal, psicoterapeuta individual y de grupo, madre psicologialatidos@gmail.com www.psicologialatidos.blogspot.com     </a:t>
            </a: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221504-8F5C-4DD2-8188-EB47B4562184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A3B92A8-61E3-477A-8A61-BD7592D8CD4F}" type="datetime1">
              <a:rPr lang="es-ES_tradnl" smtClean="0"/>
              <a:pPr/>
              <a:t>08/10/2025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r>
              <a:rPr lang="es-ES" smtClean="0"/>
              <a:t>María Jesús Jiménez Fernández Psicóloga perinatal, psicoterapeuta individual y de grupo, madre psicologialatidos@gmail.com www.psicologialatidos.blogspot.com     </a:t>
            </a: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D221504-8F5C-4DD2-8188-EB47B4562184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7A0D18-A45F-4AC6-8082-FE1C48FC2CE1}" type="datetime1">
              <a:rPr lang="es-ES_tradnl" smtClean="0"/>
              <a:pPr/>
              <a:t>08/10/2025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S" smtClean="0"/>
              <a:t>María Jesús Jiménez Fernández Psicóloga perinatal, psicoterapeuta individual y de grupo, madre psicologialatidos@gmail.com www.psicologialatidos.blogspot.com     </a:t>
            </a: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221504-8F5C-4DD2-8188-EB47B4562184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A897C5A-90B5-458A-A9C6-1A27058B80AD}" type="datetime1">
              <a:rPr lang="es-ES_tradnl" smtClean="0"/>
              <a:pPr/>
              <a:t>08/10/2025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s-ES" smtClean="0"/>
              <a:t>María Jesús Jiménez Fernández Psicóloga perinatal, psicoterapeuta individual y de grupo, madre psicologialatidos@gmail.com www.psicologialatidos.blogspot.com     </a:t>
            </a: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D221504-8F5C-4DD2-8188-EB47B4562184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8F7ADB-4678-4C48-9F02-8811129C162E}" type="datetime1">
              <a:rPr lang="es-ES_tradnl" smtClean="0"/>
              <a:pPr/>
              <a:t>08/10/2025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S" smtClean="0"/>
              <a:t>María Jesús Jiménez Fernández Psicóloga perinatal, psicoterapeuta individual y de grupo, madre psicologialatidos@gmail.com www.psicologialatidos.blogspot.com     </a:t>
            </a: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221504-8F5C-4DD2-8188-EB47B4562184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6E6DA6-574B-410A-928B-12301DCE7C2E}" type="datetime1">
              <a:rPr lang="es-ES_tradnl" smtClean="0"/>
              <a:pPr/>
              <a:t>08/10/2025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S" smtClean="0"/>
              <a:t>María Jesús Jiménez Fernández Psicóloga perinatal, psicoterapeuta individual y de grupo, madre psicologialatidos@gmail.com www.psicologialatidos.blogspot.com     </a:t>
            </a:r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221504-8F5C-4DD2-8188-EB47B4562184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678B33-0D05-4851-9E6B-F92875CFE072}" type="datetime1">
              <a:rPr lang="es-ES_tradnl" smtClean="0"/>
              <a:pPr/>
              <a:t>08/10/2025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S" smtClean="0"/>
              <a:t>María Jesús Jiménez Fernández Psicóloga perinatal, psicoterapeuta individual y de grupo, madre psicologialatidos@gmail.com www.psicologialatidos.blogspot.com     </a:t>
            </a:r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221504-8F5C-4DD2-8188-EB47B4562184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9B46D53-5FE2-4D41-805A-0873D7589219}" type="datetime1">
              <a:rPr lang="es-ES_tradnl" smtClean="0"/>
              <a:pPr/>
              <a:t>08/10/2025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s-ES" smtClean="0"/>
              <a:t>María Jesús Jiménez Fernández Psicóloga perinatal, psicoterapeuta individual y de grupo, madre psicologialatidos@gmail.com www.psicologialatidos.blogspot.com     </a:t>
            </a:r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221504-8F5C-4DD2-8188-EB47B4562184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507486-9DDE-4FBF-99E5-BEE5BBD1B08A}" type="datetime1">
              <a:rPr lang="es-ES_tradnl" smtClean="0"/>
              <a:pPr/>
              <a:t>08/10/2025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S" smtClean="0"/>
              <a:t>María Jesús Jiménez Fernández Psicóloga perinatal, psicoterapeuta individual y de grupo, madre psicologialatidos@gmail.com www.psicologialatidos.blogspot.com     </a:t>
            </a: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221504-8F5C-4DD2-8188-EB47B4562184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160087-B8F7-41F6-A68D-CE15EA38F8F7}" type="datetime1">
              <a:rPr lang="es-ES_tradnl" smtClean="0"/>
              <a:pPr/>
              <a:t>08/10/2025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ES" smtClean="0"/>
              <a:t>María Jesús Jiménez Fernández Psicóloga perinatal, psicoterapeuta individual y de grupo, madre psicologialatidos@gmail.com www.psicologialatidos.blogspot.com     </a:t>
            </a: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221504-8F5C-4DD2-8188-EB47B4562184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06C6C8B-E7FE-4849-9F6D-0FCFAAF58AEF}" type="datetime1">
              <a:rPr lang="es-ES_tradnl" smtClean="0"/>
              <a:pPr/>
              <a:t>08/10/2025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es-ES" smtClean="0"/>
              <a:t>María Jesús Jiménez Fernández Psicóloga perinatal, psicoterapeuta individual y de grupo, madre psicologialatidos@gmail.com www.psicologialatidos.blogspot.com     </a:t>
            </a:r>
            <a:endParaRPr lang="es-ES_tradnl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D221504-8F5C-4DD2-8188-EB47B4562184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icologialatidos.e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www.facebook.com/psicologia.latidos" TargetMode="External"/><Relationship Id="rId7" Type="http://schemas.openxmlformats.org/officeDocument/2006/relationships/image" Target="../media/image26.png"/><Relationship Id="rId2" Type="http://schemas.openxmlformats.org/officeDocument/2006/relationships/hyperlink" Target="http://www.psicologialatidos.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jpe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PSICOLOGÍA PERINATAL</a:t>
            </a:r>
            <a:endParaRPr lang="es-ES_tradnl" dirty="0"/>
          </a:p>
        </p:txBody>
      </p:sp>
      <p:pic>
        <p:nvPicPr>
          <p:cNvPr id="4" name="1 Imagen" descr="logo_transparente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85510"/>
            <a:ext cx="1761741" cy="572490"/>
          </a:xfrm>
          <a:prstGeom prst="rect">
            <a:avLst/>
          </a:prstGeom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857884" y="6629400"/>
            <a:ext cx="2927722" cy="228600"/>
          </a:xfrm>
        </p:spPr>
        <p:txBody>
          <a:bodyPr/>
          <a:lstStyle/>
          <a:p>
            <a:r>
              <a:rPr lang="es-ES_tradnl" dirty="0" smtClean="0"/>
              <a:t>María Jesús Jiménez Fernández</a:t>
            </a:r>
          </a:p>
          <a:p>
            <a:r>
              <a:rPr lang="es-ES_tradnl" dirty="0" smtClean="0"/>
              <a:t> Psicología perinatal, psicoterapeuta individual y de grupo, madre, Operadora en </a:t>
            </a:r>
            <a:r>
              <a:rPr lang="es-ES_tradnl" dirty="0" err="1" smtClean="0"/>
              <a:t>Biomúsica</a:t>
            </a:r>
            <a:r>
              <a:rPr lang="es-ES_tradnl" dirty="0" smtClean="0"/>
              <a:t> </a:t>
            </a:r>
          </a:p>
          <a:p>
            <a:r>
              <a:rPr lang="es-ES_tradnl" dirty="0" smtClean="0"/>
              <a:t>latidospsicoterapia2023@gmail.com </a:t>
            </a:r>
            <a:r>
              <a:rPr lang="es-ES_tradnl" dirty="0" smtClean="0">
                <a:hlinkClick r:id="rId3"/>
              </a:rPr>
              <a:t>www.psicologialatidos.es</a:t>
            </a:r>
            <a:endParaRPr lang="es-ES_tradnl" dirty="0" smtClean="0"/>
          </a:p>
          <a:p>
            <a:r>
              <a:rPr lang="es-ES_tradnl" dirty="0" smtClean="0"/>
              <a:t>     Colegiada nº AA-00838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_tradnl" dirty="0" smtClean="0">
                <a:solidFill>
                  <a:schemeClr val="tx2">
                    <a:lumMod val="75000"/>
                  </a:schemeClr>
                </a:solidFill>
              </a:rPr>
              <a:t>TALLER ENCUENTRO DE PAREJAS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_tradnl" dirty="0" smtClean="0"/>
              <a:t>La intimidad, el contacto y la proximidad que nos ofrece una relación de pareja, nos llena y satisface en los buenos momentos. </a:t>
            </a:r>
          </a:p>
          <a:p>
            <a:pPr algn="just"/>
            <a:r>
              <a:rPr lang="es-ES_tradnl" dirty="0" smtClean="0"/>
              <a:t>En otras ocasiones, sin embargo, la rutina, el día a día, los conflictos, el estrés,… convierten estas ventajas de estar en pareja, en una fuente de desgaste y tristeza.</a:t>
            </a:r>
          </a:p>
          <a:p>
            <a:pPr algn="just"/>
            <a:r>
              <a:rPr lang="es-ES_tradnl" dirty="0" smtClean="0"/>
              <a:t>Es de vital importancia tomar conciencia de las necesidades individuales y de la relación, entender las distintas áreas que afectan a la misma y mejorar la comunicación.</a:t>
            </a:r>
            <a:endParaRPr lang="es-ES_tradnl" dirty="0"/>
          </a:p>
        </p:txBody>
      </p:sp>
      <p:pic>
        <p:nvPicPr>
          <p:cNvPr id="4" name="1 Imagen" descr="logo_transparente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85510"/>
            <a:ext cx="1761741" cy="572490"/>
          </a:xfrm>
          <a:prstGeom prst="rect">
            <a:avLst/>
          </a:prstGeom>
        </p:spPr>
      </p:pic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54760" y="6429375"/>
            <a:ext cx="3657600" cy="228600"/>
          </a:xfrm>
        </p:spPr>
        <p:txBody>
          <a:bodyPr/>
          <a:lstStyle/>
          <a:p>
            <a:r>
              <a:rPr lang="es-ES" dirty="0" smtClean="0"/>
              <a:t>latidospsicoterapia2023@gmail.com www.psicologialatidos.es     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s-ES_tradnl" dirty="0" smtClean="0"/>
              <a:t>Y cuándo llegan los/as hijos/as, ¿qué?</a:t>
            </a:r>
            <a:endParaRPr lang="es-ES_tradnl" dirty="0"/>
          </a:p>
        </p:txBody>
      </p:sp>
      <p:pic>
        <p:nvPicPr>
          <p:cNvPr id="4" name="3 Marcador de contenido" descr="C:\Users\Maria Jesus\AppData\Local\Microsoft\Windows\Temporary Internet Files\Content.IE5\XBDKEZMH\MC900383386[1].wmf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31640" y="2492896"/>
            <a:ext cx="1804111" cy="154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4 Título"/>
          <p:cNvSpPr txBox="1">
            <a:spLocks/>
          </p:cNvSpPr>
          <p:nvPr/>
        </p:nvSpPr>
        <p:spPr>
          <a:xfrm>
            <a:off x="3131840" y="1844824"/>
            <a:ext cx="4464496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45720" tIns="0" rIns="45720" bIns="0" anchor="b" anchorCtr="0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1" i="0" u="none" strike="noStrike" kern="1200" cap="all" spc="0" normalizeH="0" baseline="0" noProof="0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2400" b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Adaptación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1" i="0" u="none" strike="noStrike" kern="1200" cap="all" spc="0" normalizeH="0" baseline="0" noProof="0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</a:rPr>
              <a:t>Estilos de crianza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2400" b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comunicación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1 Imagen" descr="logo_transparente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285510"/>
            <a:ext cx="1761741" cy="572490"/>
          </a:xfrm>
          <a:prstGeom prst="rect">
            <a:avLst/>
          </a:prstGeom>
        </p:spPr>
      </p:pic>
      <p:pic>
        <p:nvPicPr>
          <p:cNvPr id="10242" name="Picture 2" descr="C:\Users\Maria Jesus\Documents\BLOG\FOTOS\2014-07-06 11.03.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714744" y="4000504"/>
            <a:ext cx="2214578" cy="2071702"/>
          </a:xfrm>
          <a:prstGeom prst="rect">
            <a:avLst/>
          </a:prstGeom>
          <a:noFill/>
        </p:spPr>
      </p:pic>
      <p:sp>
        <p:nvSpPr>
          <p:cNvPr id="10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54760" y="6429375"/>
            <a:ext cx="3657600" cy="228600"/>
          </a:xfrm>
        </p:spPr>
        <p:txBody>
          <a:bodyPr/>
          <a:lstStyle/>
          <a:p>
            <a:r>
              <a:rPr lang="es-ES" dirty="0" smtClean="0"/>
              <a:t>latidospsicoterapia2023@gmail.com www.psicologialatidos.es     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_tradnl" dirty="0" smtClean="0"/>
              <a:t>Y si no llegan los/as hijos/as, ¿qué?</a:t>
            </a:r>
            <a:endParaRPr lang="es-ES_tradnl" dirty="0"/>
          </a:p>
        </p:txBody>
      </p:sp>
      <p:pic>
        <p:nvPicPr>
          <p:cNvPr id="2052" name="Picture 4" descr="C:\Users\Maria Jesus\AppData\Local\Microsoft\Windows\Temporary Internet Files\Content.IE5\GSPPASEE\MC90033437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857760"/>
            <a:ext cx="861365" cy="1023214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2555776" y="3573016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DIÁLOGO</a:t>
            </a:r>
          </a:p>
          <a:p>
            <a:pPr algn="ctr"/>
            <a:r>
              <a:rPr lang="es-ES_tradnl" dirty="0" smtClean="0"/>
              <a:t>EMPATÍA</a:t>
            </a:r>
          </a:p>
          <a:p>
            <a:pPr algn="ctr"/>
            <a:r>
              <a:rPr lang="es-ES_tradnl" dirty="0" smtClean="0"/>
              <a:t>COMPRENSIÓN…</a:t>
            </a:r>
            <a:endParaRPr lang="es-ES_tradnl" dirty="0"/>
          </a:p>
        </p:txBody>
      </p:sp>
      <p:pic>
        <p:nvPicPr>
          <p:cNvPr id="8" name="1 Imagen" descr="logo_transparente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285510"/>
            <a:ext cx="1761741" cy="572490"/>
          </a:xfrm>
          <a:prstGeom prst="rect">
            <a:avLst/>
          </a:prstGeom>
        </p:spPr>
      </p:pic>
      <p:pic>
        <p:nvPicPr>
          <p:cNvPr id="9218" name="Picture 2" descr="C:\Users\Maria Jesus\Documents\BLOG\FOTOS\fotos 160114 5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4572008"/>
            <a:ext cx="2555775" cy="1916832"/>
          </a:xfrm>
          <a:prstGeom prst="rect">
            <a:avLst/>
          </a:prstGeom>
          <a:noFill/>
        </p:spPr>
      </p:pic>
      <p:pic>
        <p:nvPicPr>
          <p:cNvPr id="10" name="9 Imagen" descr="DSCN02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500174"/>
            <a:ext cx="3428992" cy="2571744"/>
          </a:xfrm>
          <a:prstGeom prst="rect">
            <a:avLst/>
          </a:prstGeom>
        </p:spPr>
      </p:pic>
      <p:pic>
        <p:nvPicPr>
          <p:cNvPr id="12" name="Picture 2" descr="H:\FOTOS VARIADAS\árbol Gorbea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1071546"/>
            <a:ext cx="2377440" cy="3350029"/>
          </a:xfrm>
          <a:prstGeom prst="rect">
            <a:avLst/>
          </a:prstGeom>
          <a:noFill/>
        </p:spPr>
      </p:pic>
      <p:sp>
        <p:nvSpPr>
          <p:cNvPr id="11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54760" y="6429375"/>
            <a:ext cx="3657600" cy="228600"/>
          </a:xfrm>
        </p:spPr>
        <p:txBody>
          <a:bodyPr/>
          <a:lstStyle/>
          <a:p>
            <a:r>
              <a:rPr lang="es-ES" dirty="0" smtClean="0"/>
              <a:t>latidospsicoterapia2023@gmail.com www.psicologialatidos.es     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564904"/>
            <a:ext cx="7239000" cy="1143000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es-ES_tradnl" dirty="0" smtClean="0">
                <a:ln w="500">
                  <a:solidFill>
                    <a:schemeClr val="tx1"/>
                  </a:solidFill>
                </a:ln>
              </a:rPr>
              <a:t>Crianza respetuosa</a:t>
            </a:r>
            <a:endParaRPr lang="es-ES_tradnl" dirty="0">
              <a:ln w="500">
                <a:solidFill>
                  <a:schemeClr val="tx1"/>
                </a:solidFill>
              </a:ln>
            </a:endParaRPr>
          </a:p>
        </p:txBody>
      </p:sp>
      <p:pic>
        <p:nvPicPr>
          <p:cNvPr id="5" name="1 Imagen" descr="logo_transparente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85510"/>
            <a:ext cx="1761741" cy="572490"/>
          </a:xfrm>
          <a:prstGeom prst="rect">
            <a:avLst/>
          </a:prstGeom>
        </p:spPr>
      </p:pic>
      <p:sp>
        <p:nvSpPr>
          <p:cNvPr id="7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54760" y="6429375"/>
            <a:ext cx="3657600" cy="228600"/>
          </a:xfrm>
        </p:spPr>
        <p:txBody>
          <a:bodyPr/>
          <a:lstStyle/>
          <a:p>
            <a:r>
              <a:rPr lang="es-ES" dirty="0" smtClean="0"/>
              <a:t>latidospsicoterapia2023@gmail.com www.psicologialatidos.es     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_tradnl" dirty="0" smtClean="0"/>
              <a:t>Talleres monográficos que pretenden guiar la reflexión sobre la práctica diaria con nuestros hijos y nuestras hijas. A través de dinámicas y ejercicios </a:t>
            </a:r>
            <a:r>
              <a:rPr lang="es-ES_tradnl" dirty="0" err="1" smtClean="0"/>
              <a:t>experienciales</a:t>
            </a:r>
            <a:r>
              <a:rPr lang="es-ES_tradnl" dirty="0" smtClean="0"/>
              <a:t> entendemos las dificultades del día a día en la crianza.</a:t>
            </a:r>
          </a:p>
          <a:p>
            <a:endParaRPr lang="es-ES_tradnl" dirty="0"/>
          </a:p>
        </p:txBody>
      </p:sp>
      <p:pic>
        <p:nvPicPr>
          <p:cNvPr id="3074" name="Picture 2" descr="C:\Users\Maria Jesus\Documents\BLOG\FOTOS\carnaval2013 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4000504"/>
            <a:ext cx="2993365" cy="2245024"/>
          </a:xfrm>
          <a:prstGeom prst="rect">
            <a:avLst/>
          </a:prstGeom>
          <a:noFill/>
        </p:spPr>
      </p:pic>
      <p:pic>
        <p:nvPicPr>
          <p:cNvPr id="6" name="1 Imagen" descr="logo_transparente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285510"/>
            <a:ext cx="1761741" cy="572490"/>
          </a:xfrm>
          <a:prstGeom prst="rect">
            <a:avLst/>
          </a:prstGeom>
        </p:spPr>
      </p:pic>
      <p:sp>
        <p:nvSpPr>
          <p:cNvPr id="7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54760" y="6429375"/>
            <a:ext cx="3657600" cy="228600"/>
          </a:xfrm>
        </p:spPr>
        <p:txBody>
          <a:bodyPr/>
          <a:lstStyle/>
          <a:p>
            <a:r>
              <a:rPr lang="es-ES" dirty="0" smtClean="0"/>
              <a:t>latidospsicoterapia2023@gmail.com www.psicologialatidos.es     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524784"/>
          </a:xfrm>
        </p:spPr>
        <p:txBody>
          <a:bodyPr>
            <a:normAutofit fontScale="90000"/>
          </a:bodyPr>
          <a:lstStyle/>
          <a:p>
            <a:r>
              <a:rPr lang="es-ES_tradnl" sz="2800" dirty="0" smtClean="0">
                <a:solidFill>
                  <a:schemeClr val="tx2">
                    <a:lumMod val="75000"/>
                  </a:schemeClr>
                </a:solidFill>
              </a:rPr>
              <a:t>CRIANZA RESPETUOSA:</a:t>
            </a:r>
            <a:br>
              <a:rPr lang="es-ES_tradnl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s-ES_tradnl" sz="2800" dirty="0" smtClean="0">
                <a:solidFill>
                  <a:schemeClr val="tx2">
                    <a:lumMod val="75000"/>
                  </a:schemeClr>
                </a:solidFill>
              </a:rPr>
              <a:t>Necesito un abrazo: cómo fomentar la autoestima de tu </a:t>
            </a:r>
            <a:r>
              <a:rPr lang="es-ES_tradnl" sz="2800" dirty="0" err="1" smtClean="0">
                <a:solidFill>
                  <a:schemeClr val="tx2">
                    <a:lumMod val="75000"/>
                  </a:schemeClr>
                </a:solidFill>
              </a:rPr>
              <a:t>hij@</a:t>
            </a:r>
            <a:r>
              <a:rPr lang="es-ES_tradnl" sz="2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s-ES_tradnl" sz="28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s-ES_tradnl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None/>
            </a:pPr>
            <a:r>
              <a:rPr lang="es-ES_tradnl" dirty="0" smtClean="0"/>
              <a:t>Cuando me amé de verdad,</a:t>
            </a:r>
          </a:p>
          <a:p>
            <a:pPr algn="just">
              <a:buNone/>
            </a:pPr>
            <a:r>
              <a:rPr lang="es-ES_tradnl" dirty="0" smtClean="0"/>
              <a:t>comprendí que en cualquier circunstancia,</a:t>
            </a:r>
          </a:p>
          <a:p>
            <a:pPr algn="just">
              <a:buNone/>
            </a:pPr>
            <a:r>
              <a:rPr lang="es-ES_tradnl" dirty="0" smtClean="0"/>
              <a:t>yo estaba en el lugar correcto</a:t>
            </a:r>
          </a:p>
          <a:p>
            <a:pPr algn="just">
              <a:buNone/>
            </a:pPr>
            <a:r>
              <a:rPr lang="es-ES_tradnl" dirty="0" smtClean="0"/>
              <a:t>y en el momento preciso.</a:t>
            </a:r>
          </a:p>
          <a:p>
            <a:pPr algn="just">
              <a:buNone/>
            </a:pPr>
            <a:r>
              <a:rPr lang="es-ES_tradnl" dirty="0" smtClean="0"/>
              <a:t>Y entonces, pude relajarme.</a:t>
            </a:r>
          </a:p>
          <a:p>
            <a:pPr algn="just">
              <a:buNone/>
            </a:pPr>
            <a:r>
              <a:rPr lang="es-ES_tradnl" dirty="0" smtClean="0"/>
              <a:t>Hoy sé que eso tiene nombre…</a:t>
            </a:r>
          </a:p>
          <a:p>
            <a:pPr algn="just">
              <a:buNone/>
            </a:pPr>
            <a:r>
              <a:rPr lang="es-ES_tradnl" dirty="0" smtClean="0"/>
              <a:t>Autoestima.</a:t>
            </a:r>
          </a:p>
          <a:p>
            <a:pPr algn="just">
              <a:buNone/>
            </a:pPr>
            <a:r>
              <a:rPr lang="es-ES_tradnl" dirty="0" smtClean="0"/>
              <a:t>					(Charles Chaplin)</a:t>
            </a:r>
            <a:endParaRPr lang="es-ES_tradnl" dirty="0"/>
          </a:p>
        </p:txBody>
      </p:sp>
      <p:pic>
        <p:nvPicPr>
          <p:cNvPr id="4098" name="Picture 2" descr="C:\Users\Maria Jesus\Documents\BLOG\FOTOS\10sept13 6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852936"/>
            <a:ext cx="2297832" cy="1723374"/>
          </a:xfrm>
          <a:prstGeom prst="rect">
            <a:avLst/>
          </a:prstGeom>
          <a:noFill/>
        </p:spPr>
      </p:pic>
      <p:pic>
        <p:nvPicPr>
          <p:cNvPr id="6" name="1 Imagen" descr="logo_transparente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285510"/>
            <a:ext cx="1761741" cy="572490"/>
          </a:xfrm>
          <a:prstGeom prst="rect">
            <a:avLst/>
          </a:prstGeom>
        </p:spPr>
      </p:pic>
      <p:sp>
        <p:nvSpPr>
          <p:cNvPr id="8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54760" y="6429375"/>
            <a:ext cx="3657600" cy="228600"/>
          </a:xfrm>
        </p:spPr>
        <p:txBody>
          <a:bodyPr/>
          <a:lstStyle/>
          <a:p>
            <a:r>
              <a:rPr lang="es-ES" dirty="0" smtClean="0"/>
              <a:t>latidospsicoterapia2023@gmail.com www.psicologialatidos.es     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Temas: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1802" y="1578869"/>
            <a:ext cx="7239000" cy="4846320"/>
          </a:xfrm>
        </p:spPr>
        <p:txBody>
          <a:bodyPr>
            <a:normAutofit lnSpcReduction="10000"/>
          </a:bodyPr>
          <a:lstStyle/>
          <a:p>
            <a:pPr algn="just"/>
            <a:r>
              <a:rPr lang="es-ES_tradnl" dirty="0" smtClean="0"/>
              <a:t>Necesito un abrazo: cómo fomentar la autoestima en mi hijo/a</a:t>
            </a:r>
          </a:p>
          <a:p>
            <a:pPr algn="just"/>
            <a:r>
              <a:rPr lang="es-ES_tradnl" dirty="0" smtClean="0"/>
              <a:t>Estrategias para comunicarnos con nuestros hijos/as.</a:t>
            </a:r>
          </a:p>
          <a:p>
            <a:pPr algn="just"/>
            <a:r>
              <a:rPr lang="es-ES_tradnl" dirty="0" smtClean="0"/>
              <a:t>La muerte: cómo hablar de ella con nuestros hijos/as.</a:t>
            </a:r>
          </a:p>
          <a:p>
            <a:pPr algn="just"/>
            <a:r>
              <a:rPr lang="es-ES_tradnl" dirty="0" smtClean="0"/>
              <a:t>Inteligencia emocional: emociónate!</a:t>
            </a:r>
          </a:p>
          <a:p>
            <a:pPr algn="just"/>
            <a:r>
              <a:rPr lang="es-ES_tradnl" dirty="0" smtClean="0"/>
              <a:t>Sexualidad: ¿tabú al hablar con los hijos/as?</a:t>
            </a:r>
          </a:p>
          <a:p>
            <a:pPr algn="just"/>
            <a:r>
              <a:rPr lang="es-ES_tradnl" dirty="0" smtClean="0"/>
              <a:t>La importancia del estilo educativo para educar a nuestro/a hijo/a.</a:t>
            </a:r>
          </a:p>
          <a:p>
            <a:pPr algn="just"/>
            <a:r>
              <a:rPr lang="es-ES_tradnl" dirty="0" smtClean="0"/>
              <a:t>…</a:t>
            </a:r>
            <a:endParaRPr lang="es-ES_tradnl" dirty="0"/>
          </a:p>
        </p:txBody>
      </p:sp>
      <p:pic>
        <p:nvPicPr>
          <p:cNvPr id="5" name="1 Imagen" descr="logo_transparente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285510"/>
            <a:ext cx="1761741" cy="572490"/>
          </a:xfrm>
          <a:prstGeom prst="rect">
            <a:avLst/>
          </a:prstGeom>
        </p:spPr>
      </p:pic>
      <p:pic>
        <p:nvPicPr>
          <p:cNvPr id="7171" name="Picture 3" descr="C:\Users\Maria Jesus\Documents\BLOG\FOTOS\enero 2013 2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5373216"/>
            <a:ext cx="1721224" cy="1290918"/>
          </a:xfrm>
          <a:prstGeom prst="rect">
            <a:avLst/>
          </a:prstGeom>
          <a:noFill/>
        </p:spPr>
      </p:pic>
      <p:pic>
        <p:nvPicPr>
          <p:cNvPr id="7172" name="Picture 4" descr="C:\Users\Maria Jesus\Documents\BLOG\FOTOS\2014-07-12 19.51.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214290"/>
            <a:ext cx="1739005" cy="1304572"/>
          </a:xfrm>
          <a:prstGeom prst="rect">
            <a:avLst/>
          </a:prstGeom>
          <a:noFill/>
        </p:spPr>
      </p:pic>
      <p:sp>
        <p:nvSpPr>
          <p:cNvPr id="9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14532" y="6582679"/>
            <a:ext cx="3657600" cy="228600"/>
          </a:xfrm>
        </p:spPr>
        <p:txBody>
          <a:bodyPr/>
          <a:lstStyle/>
          <a:p>
            <a:r>
              <a:rPr lang="es-ES" dirty="0" smtClean="0"/>
              <a:t>latidospsicoterapia2023@gmail.com www.psicologialatidos.es     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204864"/>
            <a:ext cx="7239000" cy="1143000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es-ES_tradnl" dirty="0" smtClean="0"/>
              <a:t>Emociones embarazosas</a:t>
            </a:r>
            <a:endParaRPr lang="es-ES_tradnl" dirty="0"/>
          </a:p>
        </p:txBody>
      </p:sp>
      <p:pic>
        <p:nvPicPr>
          <p:cNvPr id="5" name="1 Imagen" descr="logo_transparente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85510"/>
            <a:ext cx="1761741" cy="572490"/>
          </a:xfrm>
          <a:prstGeom prst="rect">
            <a:avLst/>
          </a:prstGeom>
        </p:spPr>
      </p:pic>
      <p:sp>
        <p:nvSpPr>
          <p:cNvPr id="7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54760" y="6429375"/>
            <a:ext cx="3657600" cy="228600"/>
          </a:xfrm>
        </p:spPr>
        <p:txBody>
          <a:bodyPr/>
          <a:lstStyle/>
          <a:p>
            <a:r>
              <a:rPr lang="es-ES" dirty="0" smtClean="0"/>
              <a:t>latidospsicoterapia2023@gmail.com www.psicologialatidos.es     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_tradnl" dirty="0" smtClean="0"/>
              <a:t>        </a:t>
            </a:r>
            <a:r>
              <a:rPr lang="es-ES_tradnl" dirty="0" smtClean="0">
                <a:solidFill>
                  <a:schemeClr val="tx2">
                    <a:lumMod val="75000"/>
                  </a:schemeClr>
                </a:solidFill>
              </a:rPr>
              <a:t>TALLER EMOCIONES EMBARAZOSAS</a:t>
            </a:r>
            <a:endParaRPr lang="es-ES_tradn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s-ES_tradnl" dirty="0" smtClean="0"/>
              <a:t>Importancia de la Educación Emocional.</a:t>
            </a:r>
          </a:p>
          <a:p>
            <a:pPr algn="just"/>
            <a:r>
              <a:rPr lang="es-ES_tradnl" dirty="0" smtClean="0"/>
              <a:t>¿Qué necesidades tiene un papá y una mamá que esperan a su hijo?</a:t>
            </a:r>
          </a:p>
          <a:p>
            <a:pPr algn="just"/>
            <a:r>
              <a:rPr lang="es-ES_tradnl" dirty="0" smtClean="0"/>
              <a:t>¿Cómo educar para la maternidad y la paternidad?</a:t>
            </a:r>
          </a:p>
          <a:p>
            <a:pPr algn="just"/>
            <a:r>
              <a:rPr lang="es-ES_tradnl" dirty="0" smtClean="0"/>
              <a:t>Los bebés se emocionan dentro del útero materno.</a:t>
            </a:r>
          </a:p>
          <a:p>
            <a:pPr algn="just"/>
            <a:r>
              <a:rPr lang="es-ES_tradnl" dirty="0" smtClean="0"/>
              <a:t>La importancia de las emociones desde el primer momento, dentro del vientre materno.</a:t>
            </a:r>
          </a:p>
          <a:p>
            <a:pPr algn="just"/>
            <a:endParaRPr lang="es-ES_tradnl" dirty="0" smtClean="0"/>
          </a:p>
          <a:p>
            <a:pPr algn="just"/>
            <a:r>
              <a:rPr lang="es-ES_tradnl" dirty="0" smtClean="0"/>
              <a:t>Metodología totalmente práctica.</a:t>
            </a:r>
          </a:p>
          <a:p>
            <a:pPr algn="just"/>
            <a:r>
              <a:rPr lang="es-ES_tradnl" dirty="0" smtClean="0"/>
              <a:t>Experimentaré: Cómo me siento. Cómo siento a mi </a:t>
            </a:r>
            <a:r>
              <a:rPr lang="es-ES_tradnl" dirty="0" err="1" smtClean="0"/>
              <a:t>hij@</a:t>
            </a:r>
            <a:r>
              <a:rPr lang="es-ES_tradnl" dirty="0" smtClean="0"/>
              <a:t>. Cómo se siente mi pareja con respecto al bebé.</a:t>
            </a:r>
            <a:endParaRPr lang="es-ES_tradnl" dirty="0"/>
          </a:p>
        </p:txBody>
      </p:sp>
      <p:pic>
        <p:nvPicPr>
          <p:cNvPr id="5" name="3 Marcador de contenido" descr="G:\x\Mis imágenes1\embarazada\36 semanas 006.JPG"/>
          <p:cNvPicPr>
            <a:picLocks/>
          </p:cNvPicPr>
          <p:nvPr/>
        </p:nvPicPr>
        <p:blipFill>
          <a:blip r:embed="rId2" cstate="print"/>
          <a:srcRect l="31217" t="54588" r="39506"/>
          <a:stretch>
            <a:fillRect/>
          </a:stretch>
        </p:blipFill>
        <p:spPr bwMode="auto">
          <a:xfrm>
            <a:off x="755577" y="332656"/>
            <a:ext cx="122413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1 Imagen" descr="logo_transparente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285510"/>
            <a:ext cx="1761741" cy="572490"/>
          </a:xfrm>
          <a:prstGeom prst="rect">
            <a:avLst/>
          </a:prstGeom>
        </p:spPr>
      </p:pic>
      <p:sp>
        <p:nvSpPr>
          <p:cNvPr id="8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54760" y="6429375"/>
            <a:ext cx="3657600" cy="228600"/>
          </a:xfrm>
        </p:spPr>
        <p:txBody>
          <a:bodyPr/>
          <a:lstStyle/>
          <a:p>
            <a:r>
              <a:rPr lang="es-ES" dirty="0" smtClean="0"/>
              <a:t>latidospsicoterapia2023@gmail.com www.psicologialatidos.es     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348880"/>
            <a:ext cx="7239000" cy="1143000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algn="ctr"/>
            <a:r>
              <a:rPr lang="es-ES_tradnl" dirty="0" smtClean="0"/>
              <a:t>Grupo de acompañamiento al duelo </a:t>
            </a:r>
            <a:r>
              <a:rPr lang="es-ES_tradnl" dirty="0" err="1" smtClean="0"/>
              <a:t>gestacional</a:t>
            </a:r>
            <a:r>
              <a:rPr lang="es-ES_tradnl" dirty="0" smtClean="0"/>
              <a:t> y perinatal</a:t>
            </a:r>
            <a:endParaRPr lang="es-ES_tradnl" dirty="0"/>
          </a:p>
        </p:txBody>
      </p:sp>
      <p:pic>
        <p:nvPicPr>
          <p:cNvPr id="5" name="1 Imagen" descr="logo_transparente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85510"/>
            <a:ext cx="1761741" cy="572490"/>
          </a:xfrm>
          <a:prstGeom prst="rect">
            <a:avLst/>
          </a:prstGeom>
        </p:spPr>
      </p:pic>
      <p:sp>
        <p:nvSpPr>
          <p:cNvPr id="7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54760" y="6429375"/>
            <a:ext cx="3657600" cy="228600"/>
          </a:xfrm>
        </p:spPr>
        <p:txBody>
          <a:bodyPr/>
          <a:lstStyle/>
          <a:p>
            <a:r>
              <a:rPr lang="es-ES" dirty="0" smtClean="0"/>
              <a:t>latidospsicoterapia2023@gmail.com www.psicologialatidos.es     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¿Quién </a:t>
            </a:r>
            <a:r>
              <a:rPr lang="es-ES" dirty="0" err="1" smtClean="0"/>
              <a:t>soY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s-ES" dirty="0" smtClean="0"/>
              <a:t>Mi nombre es María Jesús Jiménez Fernández.  </a:t>
            </a:r>
          </a:p>
          <a:p>
            <a:pPr algn="just"/>
            <a:r>
              <a:rPr lang="es-ES" dirty="0" smtClean="0"/>
              <a:t>Soy mamá de Alma y Paulo, cuyos corazones dejaron de latir a las 11 semanas de gestación</a:t>
            </a:r>
            <a:r>
              <a:rPr lang="es-ES" dirty="0" smtClean="0"/>
              <a:t>. </a:t>
            </a:r>
            <a:r>
              <a:rPr lang="es-ES" dirty="0" smtClean="0"/>
              <a:t>En el segundo embarazo, </a:t>
            </a:r>
            <a:r>
              <a:rPr lang="es-ES" dirty="0" smtClean="0"/>
              <a:t>Isis </a:t>
            </a:r>
            <a:r>
              <a:rPr lang="es-ES" dirty="0" smtClean="0"/>
              <a:t>permaneció con Valeria unas semanas dentro del útero </a:t>
            </a:r>
            <a:r>
              <a:rPr lang="es-ES" dirty="0" smtClean="0"/>
              <a:t>y Valeria nació, </a:t>
            </a:r>
            <a:r>
              <a:rPr lang="es-ES" dirty="0" smtClean="0"/>
              <a:t>muy sana.</a:t>
            </a:r>
          </a:p>
          <a:p>
            <a:pPr algn="just"/>
            <a:r>
              <a:rPr lang="es-ES" dirty="0" smtClean="0"/>
              <a:t>Mi formación: Psicología Perinatal, Psicoterapia Individual y de Grupo, </a:t>
            </a:r>
            <a:r>
              <a:rPr lang="es-ES" dirty="0" smtClean="0"/>
              <a:t>Diplomatura </a:t>
            </a:r>
            <a:r>
              <a:rPr lang="es-ES" dirty="0" err="1" smtClean="0"/>
              <a:t>Focusing</a:t>
            </a:r>
            <a:r>
              <a:rPr lang="es-ES" dirty="0" smtClean="0"/>
              <a:t>, Asesora </a:t>
            </a:r>
            <a:r>
              <a:rPr lang="es-ES" dirty="0" smtClean="0"/>
              <a:t>de Lactancia, Operadora en </a:t>
            </a:r>
            <a:r>
              <a:rPr lang="es-ES" dirty="0" err="1" smtClean="0"/>
              <a:t>Biomúsica</a:t>
            </a:r>
            <a:r>
              <a:rPr lang="es-ES" dirty="0" smtClean="0"/>
              <a:t>.</a:t>
            </a:r>
          </a:p>
          <a:p>
            <a:pPr algn="just"/>
            <a:r>
              <a:rPr lang="es-ES" dirty="0" smtClean="0"/>
              <a:t>Socia de la Asociación de apoyo al duelo gestacional, perinatal y neonatal </a:t>
            </a:r>
            <a:r>
              <a:rPr lang="es-ES" dirty="0" err="1" smtClean="0"/>
              <a:t>Esku</a:t>
            </a:r>
            <a:r>
              <a:rPr lang="es-ES" dirty="0" smtClean="0"/>
              <a:t> </a:t>
            </a:r>
            <a:r>
              <a:rPr lang="es-ES" dirty="0" err="1" smtClean="0"/>
              <a:t>Hutsik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00496" y="6415110"/>
            <a:ext cx="3657600" cy="228600"/>
          </a:xfrm>
        </p:spPr>
        <p:txBody>
          <a:bodyPr/>
          <a:lstStyle/>
          <a:p>
            <a:r>
              <a:rPr lang="es-ES" dirty="0" smtClean="0"/>
              <a:t>latidospsicoterapia2023@gmail.com www.psicologialatidos.es     </a:t>
            </a:r>
            <a:endParaRPr lang="es-ES_tradnl" dirty="0"/>
          </a:p>
        </p:txBody>
      </p:sp>
      <p:pic>
        <p:nvPicPr>
          <p:cNvPr id="5" name="1 Imagen" descr="logo_transparente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85510"/>
            <a:ext cx="1761741" cy="572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76672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dirty="0" smtClean="0">
                <a:solidFill>
                  <a:schemeClr val="tx2">
                    <a:lumMod val="75000"/>
                  </a:schemeClr>
                </a:solidFill>
              </a:rPr>
              <a:t>ACOMPAÑANDO AL DUELO POR LA PÉRDIDA GESTACIONAL Y PERINATAL</a:t>
            </a:r>
            <a:endParaRPr lang="es-ES_tradn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_tradnl" dirty="0" smtClean="0"/>
              <a:t>Frecuencia: Una vez al mes </a:t>
            </a:r>
          </a:p>
          <a:p>
            <a:pPr algn="just"/>
            <a:r>
              <a:rPr lang="es-ES_tradnl" dirty="0" smtClean="0"/>
              <a:t>Objetivo: ofrecer el espacio necesario a los papás y mamás que han perdido a su bebé durante la gestación o al nacer.</a:t>
            </a:r>
          </a:p>
          <a:p>
            <a:pPr algn="just"/>
            <a:r>
              <a:rPr lang="es-ES_tradnl" dirty="0" smtClean="0"/>
              <a:t>Metodología: dinámicas que nos ayudan a expresar nuestros sentimientos poniéndoles nombre para poder elaborar nuestros duelos. </a:t>
            </a:r>
          </a:p>
          <a:p>
            <a:pPr lvl="1" algn="just"/>
            <a:r>
              <a:rPr lang="es-ES_tradnl" dirty="0" smtClean="0"/>
              <a:t>Proporcionando el clima adecuado para que las personas que participan en el grupo de terapia se sientan cómodas, respiren confianza y se sientan libres para comunicar... </a:t>
            </a:r>
          </a:p>
          <a:p>
            <a:pPr>
              <a:buNone/>
            </a:pPr>
            <a:endParaRPr lang="es-ES_tradnl" dirty="0"/>
          </a:p>
        </p:txBody>
      </p:sp>
      <p:pic>
        <p:nvPicPr>
          <p:cNvPr id="5" name="Picture 2" descr="C:\Users\Maria Jesus\Documents\PSICOLOGIA PERINATAL 2\talleres\KENSHO\TALLER DUELO GESTACIONAL Y PERINATAL\CURSO DUELO GESTACIONAL\DOCS 25SEPT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836712"/>
            <a:ext cx="1166834" cy="1380753"/>
          </a:xfrm>
          <a:prstGeom prst="rect">
            <a:avLst/>
          </a:prstGeom>
          <a:noFill/>
        </p:spPr>
      </p:pic>
      <p:pic>
        <p:nvPicPr>
          <p:cNvPr id="6" name="1 Imagen" descr="logo_transparente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285510"/>
            <a:ext cx="1761741" cy="572490"/>
          </a:xfrm>
          <a:prstGeom prst="rect">
            <a:avLst/>
          </a:prstGeom>
        </p:spPr>
      </p:pic>
      <p:sp>
        <p:nvSpPr>
          <p:cNvPr id="8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54760" y="6429375"/>
            <a:ext cx="3657600" cy="228600"/>
          </a:xfrm>
        </p:spPr>
        <p:txBody>
          <a:bodyPr/>
          <a:lstStyle/>
          <a:p>
            <a:r>
              <a:rPr lang="es-ES" dirty="0" smtClean="0"/>
              <a:t>latidospsicoterapia2023@gmail.com www.psicologialatidos.es     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852936"/>
            <a:ext cx="7372672" cy="272717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ES" i="1" dirty="0" smtClean="0"/>
              <a:t>“La psicoterapia es algo demasiado bueno para limitarla a las personas enfermas” </a:t>
            </a:r>
            <a:br>
              <a:rPr lang="es-ES" i="1" dirty="0" smtClean="0"/>
            </a:br>
            <a:r>
              <a:rPr lang="es-ES" sz="2700" i="1" dirty="0" smtClean="0"/>
              <a:t>(Fritz </a:t>
            </a:r>
            <a:r>
              <a:rPr lang="es-ES" sz="2700" i="1" dirty="0" err="1" smtClean="0"/>
              <a:t>Perls</a:t>
            </a:r>
            <a:r>
              <a:rPr lang="es-ES" sz="2700" i="1" dirty="0" smtClean="0"/>
              <a:t>)</a:t>
            </a:r>
            <a:r>
              <a:rPr lang="es-ES_tradnl" i="1" dirty="0" smtClean="0"/>
              <a:t/>
            </a:r>
            <a:br>
              <a:rPr lang="es-ES_tradnl" i="1" dirty="0" smtClean="0"/>
            </a:br>
            <a:endParaRPr lang="es-ES_tradnl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476672"/>
            <a:ext cx="7239000" cy="1224136"/>
          </a:xfrm>
        </p:spPr>
        <p:txBody>
          <a:bodyPr/>
          <a:lstStyle/>
          <a:p>
            <a:pPr algn="ctr"/>
            <a:r>
              <a:rPr lang="es-ES_tradnl" dirty="0" smtClean="0"/>
              <a:t>Terapia individual</a:t>
            </a:r>
          </a:p>
          <a:p>
            <a:pPr algn="ctr"/>
            <a:r>
              <a:rPr lang="es-ES_tradnl" dirty="0" smtClean="0"/>
              <a:t>Terapia de grupo</a:t>
            </a:r>
          </a:p>
          <a:p>
            <a:pPr algn="ctr">
              <a:buNone/>
            </a:pPr>
            <a:endParaRPr lang="es-ES_tradnl" dirty="0"/>
          </a:p>
        </p:txBody>
      </p:sp>
      <p:pic>
        <p:nvPicPr>
          <p:cNvPr id="4" name="1 Imagen" descr="logo_transparente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285510"/>
            <a:ext cx="1761741" cy="572490"/>
          </a:xfrm>
          <a:prstGeom prst="rect">
            <a:avLst/>
          </a:prstGeom>
        </p:spPr>
      </p:pic>
      <p:pic>
        <p:nvPicPr>
          <p:cNvPr id="6146" name="Picture 2" descr="C:\Users\Maria Jesus\Documents\BLOG\FOTOS\julio 2014 10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908720"/>
            <a:ext cx="1652192" cy="1239144"/>
          </a:xfrm>
          <a:prstGeom prst="rect">
            <a:avLst/>
          </a:prstGeom>
          <a:noFill/>
        </p:spPr>
      </p:pic>
      <p:pic>
        <p:nvPicPr>
          <p:cNvPr id="7" name="Picture 4" descr="Flor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500826" y="571480"/>
            <a:ext cx="1503363" cy="1143000"/>
          </a:xfrm>
          <a:prstGeom prst="rect">
            <a:avLst/>
          </a:prstGeom>
          <a:noFill/>
        </p:spPr>
      </p:pic>
      <p:sp>
        <p:nvSpPr>
          <p:cNvPr id="10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54760" y="6429375"/>
            <a:ext cx="3657600" cy="228600"/>
          </a:xfrm>
        </p:spPr>
        <p:txBody>
          <a:bodyPr/>
          <a:lstStyle/>
          <a:p>
            <a:r>
              <a:rPr lang="es-ES" dirty="0" smtClean="0"/>
              <a:t>latidospsicoterapia2023@gmail.com www.psicologialatidos.es     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dirty="0" smtClean="0"/>
              <a:t>psicología perinatal</a:t>
            </a:r>
            <a:endParaRPr lang="es-ES_tradnl" dirty="0"/>
          </a:p>
        </p:txBody>
      </p:sp>
      <p:pic>
        <p:nvPicPr>
          <p:cNvPr id="6" name="Picture 5" descr="011 Puesta de so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785926"/>
            <a:ext cx="5286412" cy="32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1 Imagen" descr="logo_transparente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285510"/>
            <a:ext cx="1761741" cy="572490"/>
          </a:xfrm>
          <a:prstGeom prst="rect">
            <a:avLst/>
          </a:prstGeom>
        </p:spPr>
      </p:pic>
      <p:sp>
        <p:nvSpPr>
          <p:cNvPr id="7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54760" y="6429375"/>
            <a:ext cx="3657600" cy="228600"/>
          </a:xfrm>
        </p:spPr>
        <p:txBody>
          <a:bodyPr/>
          <a:lstStyle/>
          <a:p>
            <a:r>
              <a:rPr lang="es-ES" dirty="0" smtClean="0"/>
              <a:t>latidospsicoterapia2023@gmail.com www.psicologialatidos.es     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endParaRPr lang="es-ES" dirty="0" smtClean="0"/>
          </a:p>
          <a:p>
            <a:pPr algn="just" eaLnBrk="1" hangingPunct="1">
              <a:buFont typeface="Wingdings" pitchFamily="2" charset="2"/>
              <a:buNone/>
            </a:pPr>
            <a:r>
              <a:rPr lang="es-ES" dirty="0" smtClean="0"/>
              <a:t>“Para cambiar el mundo, es preciso cambiar la forma de nacer, y eso en parte está en nuestras manos: no perdamos el instinto de dejarnos llevar”.</a:t>
            </a:r>
          </a:p>
          <a:p>
            <a:pPr algn="just" eaLnBrk="1" hangingPunct="1">
              <a:buFont typeface="Wingdings" pitchFamily="2" charset="2"/>
              <a:buNone/>
            </a:pPr>
            <a:endParaRPr lang="es-ES" dirty="0" smtClean="0"/>
          </a:p>
          <a:p>
            <a:pPr algn="just" eaLnBrk="1" hangingPunct="1">
              <a:buFont typeface="Wingdings" pitchFamily="2" charset="2"/>
              <a:buNone/>
            </a:pPr>
            <a:endParaRPr lang="es-ES" dirty="0" smtClean="0"/>
          </a:p>
          <a:p>
            <a:pPr algn="just" eaLnBrk="1" hangingPunct="1">
              <a:buFont typeface="Wingdings" pitchFamily="2" charset="2"/>
              <a:buNone/>
            </a:pPr>
            <a:r>
              <a:rPr lang="es-ES" dirty="0" smtClean="0"/>
              <a:t>				 		(Michel </a:t>
            </a:r>
            <a:r>
              <a:rPr lang="es-ES" dirty="0" err="1" smtClean="0"/>
              <a:t>Odent</a:t>
            </a:r>
            <a:r>
              <a:rPr lang="es-ES" dirty="0" smtClean="0"/>
              <a:t>)</a:t>
            </a:r>
          </a:p>
        </p:txBody>
      </p:sp>
      <p:pic>
        <p:nvPicPr>
          <p:cNvPr id="4099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6615126" y="99990"/>
            <a:ext cx="1431925" cy="1660525"/>
          </a:xfrm>
          <a:prstGeom prst="rect">
            <a:avLst/>
          </a:prstGeom>
          <a:noFill/>
        </p:spPr>
      </p:pic>
      <p:pic>
        <p:nvPicPr>
          <p:cNvPr id="5" name="1 Imagen" descr="logo_transparente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285510"/>
            <a:ext cx="1761741" cy="572490"/>
          </a:xfrm>
          <a:prstGeom prst="rect">
            <a:avLst/>
          </a:prstGeom>
        </p:spPr>
      </p:pic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54760" y="6429375"/>
            <a:ext cx="3657600" cy="228600"/>
          </a:xfrm>
        </p:spPr>
        <p:txBody>
          <a:bodyPr/>
          <a:lstStyle/>
          <a:p>
            <a:r>
              <a:rPr lang="es-ES" dirty="0" smtClean="0"/>
              <a:t>latidospsicoterapia2023@gmail.com www.psicologialatidos.es     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</a:pPr>
            <a:r>
              <a:rPr lang="es-ES" sz="2800" dirty="0" smtClean="0"/>
              <a:t>Potenciar los recursos individuales privilegiando la escucha activa de la mujer y de su familia, dejando autonomía en la toma de decisiones conscientes e informadas, favoreciendo el crecimiento en el rol de madre/padre desde la gestación.</a:t>
            </a:r>
          </a:p>
          <a:p>
            <a:pPr algn="just">
              <a:lnSpc>
                <a:spcPct val="80000"/>
              </a:lnSpc>
            </a:pPr>
            <a:r>
              <a:rPr lang="es-ES" sz="2800" dirty="0" smtClean="0"/>
              <a:t>Proporcionar herramientas de trabajo durante la gestación, parto, post-parto ante alteraciones psicológicas.</a:t>
            </a:r>
          </a:p>
          <a:p>
            <a:pPr algn="just">
              <a:lnSpc>
                <a:spcPct val="80000"/>
              </a:lnSpc>
            </a:pPr>
            <a:r>
              <a:rPr lang="es-ES" sz="2800" dirty="0" smtClean="0"/>
              <a:t>Conocer la importancia de la presencia de la pareja durante el</a:t>
            </a:r>
            <a:r>
              <a:rPr lang="es-ES" sz="2400" dirty="0" smtClean="0"/>
              <a:t> </a:t>
            </a:r>
            <a:r>
              <a:rPr lang="es-ES" sz="2800" dirty="0" smtClean="0"/>
              <a:t>proceso de embarazo, parto, post-parto y crianza.</a:t>
            </a:r>
          </a:p>
          <a:p>
            <a:endParaRPr lang="es-ES" dirty="0"/>
          </a:p>
        </p:txBody>
      </p:sp>
      <p:pic>
        <p:nvPicPr>
          <p:cNvPr id="5" name="1 Imagen" descr="logo_transparente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285510"/>
            <a:ext cx="1761741" cy="572490"/>
          </a:xfrm>
          <a:prstGeom prst="rect">
            <a:avLst/>
          </a:prstGeom>
        </p:spPr>
      </p:pic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54760" y="6429375"/>
            <a:ext cx="3657600" cy="228600"/>
          </a:xfrm>
        </p:spPr>
        <p:txBody>
          <a:bodyPr/>
          <a:lstStyle/>
          <a:p>
            <a:r>
              <a:rPr lang="es-ES" dirty="0" smtClean="0"/>
              <a:t>latidospsicoterapia2023@gmail.com www.psicologialatidos.es     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¿QUÉ ES LA </a:t>
            </a:r>
            <a:r>
              <a:rPr lang="es-ES" dirty="0" err="1" smtClean="0"/>
              <a:t>PSICOLOGíA</a:t>
            </a:r>
            <a:r>
              <a:rPr lang="es-ES" dirty="0" smtClean="0"/>
              <a:t> PERINATAL?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 smtClean="0"/>
              <a:t>Es la rama de la psicología que promueve la salud de la madre y del bebé en el período que rodea el nacimiento. </a:t>
            </a:r>
          </a:p>
          <a:p>
            <a:pPr algn="just"/>
            <a:endParaRPr lang="es-ES" dirty="0" smtClean="0"/>
          </a:p>
          <a:p>
            <a:pPr algn="just">
              <a:buNone/>
            </a:pPr>
            <a:endParaRPr lang="es-ES" dirty="0" smtClean="0"/>
          </a:p>
          <a:p>
            <a:pPr algn="just"/>
            <a:r>
              <a:rPr lang="es-ES" dirty="0" smtClean="0"/>
              <a:t>Abarca el momento del embarazo, parto, puerperio de la madre, así como el desarrollo emocional de su bebé desde la concepción.</a:t>
            </a:r>
          </a:p>
          <a:p>
            <a:endParaRPr lang="es-ES" dirty="0"/>
          </a:p>
        </p:txBody>
      </p:sp>
      <p:pic>
        <p:nvPicPr>
          <p:cNvPr id="5" name="1 Imagen" descr="logo_transparente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85510"/>
            <a:ext cx="1761741" cy="572490"/>
          </a:xfrm>
          <a:prstGeom prst="rect">
            <a:avLst/>
          </a:prstGeom>
        </p:spPr>
      </p:pic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54760" y="6429375"/>
            <a:ext cx="3657600" cy="228600"/>
          </a:xfrm>
        </p:spPr>
        <p:txBody>
          <a:bodyPr/>
          <a:lstStyle/>
          <a:p>
            <a:r>
              <a:rPr lang="es-ES" dirty="0" smtClean="0"/>
              <a:t>latidospsicoterapia2023@gmail.com www.psicologialatidos.es     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ÁMBITOS DE ACTUACIÓN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80000"/>
              </a:lnSpc>
            </a:pPr>
            <a:r>
              <a:rPr lang="es-ES" sz="2800" dirty="0" smtClean="0"/>
              <a:t>Dificultades en la concepción (apoyo a la mujer y al hombre).</a:t>
            </a:r>
          </a:p>
          <a:p>
            <a:pPr algn="just">
              <a:lnSpc>
                <a:spcPct val="80000"/>
              </a:lnSpc>
            </a:pPr>
            <a:r>
              <a:rPr lang="es-ES" sz="2800" dirty="0" smtClean="0"/>
              <a:t>Reducción y/o prevención de ansiedad, miedo durante el embarazo y frente al parto.</a:t>
            </a:r>
          </a:p>
          <a:p>
            <a:pPr algn="just">
              <a:lnSpc>
                <a:spcPct val="80000"/>
              </a:lnSpc>
            </a:pPr>
            <a:r>
              <a:rPr lang="es-ES" sz="2800" dirty="0" smtClean="0"/>
              <a:t>Proceso emocional en el embarazo y puerperio.</a:t>
            </a:r>
          </a:p>
          <a:p>
            <a:pPr algn="just">
              <a:lnSpc>
                <a:spcPct val="80000"/>
              </a:lnSpc>
            </a:pPr>
            <a:r>
              <a:rPr lang="es-ES" sz="2800" dirty="0" smtClean="0"/>
              <a:t>Consciencia e integración de la experiencia del parto y cesárea.</a:t>
            </a:r>
          </a:p>
          <a:p>
            <a:pPr algn="just">
              <a:lnSpc>
                <a:spcPct val="80000"/>
              </a:lnSpc>
            </a:pPr>
            <a:r>
              <a:rPr lang="es-ES" sz="2800" dirty="0" smtClean="0"/>
              <a:t>Parto traumático.</a:t>
            </a:r>
          </a:p>
          <a:p>
            <a:pPr algn="just">
              <a:lnSpc>
                <a:spcPct val="80000"/>
              </a:lnSpc>
            </a:pPr>
            <a:r>
              <a:rPr lang="es-ES" sz="2800" dirty="0" smtClean="0"/>
              <a:t>Depresión y otra psicopatología presente en el postparto.</a:t>
            </a:r>
          </a:p>
          <a:p>
            <a:pPr algn="just">
              <a:lnSpc>
                <a:spcPct val="80000"/>
              </a:lnSpc>
            </a:pPr>
            <a:r>
              <a:rPr lang="es-ES" sz="2800" dirty="0" smtClean="0"/>
              <a:t>Puerperio con dificultades de vínculo con el bebé.</a:t>
            </a:r>
          </a:p>
          <a:p>
            <a:pPr algn="just">
              <a:lnSpc>
                <a:spcPct val="80000"/>
              </a:lnSpc>
            </a:pPr>
            <a:r>
              <a:rPr lang="es-ES" sz="2800" dirty="0" smtClean="0"/>
              <a:t>Adaptación a la maternidad y paternidad, crecimiento personal desde una maternidad/paternidad consciente.</a:t>
            </a:r>
          </a:p>
          <a:p>
            <a:pPr algn="just">
              <a:lnSpc>
                <a:spcPct val="80000"/>
              </a:lnSpc>
            </a:pPr>
            <a:r>
              <a:rPr lang="es-ES" sz="2800" dirty="0" smtClean="0"/>
              <a:t>Crianza.</a:t>
            </a:r>
          </a:p>
          <a:p>
            <a:pPr algn="just">
              <a:lnSpc>
                <a:spcPct val="80000"/>
              </a:lnSpc>
            </a:pPr>
            <a:r>
              <a:rPr lang="es-ES" sz="2800" dirty="0" smtClean="0"/>
              <a:t>Acompañamiento en el duelo y apoyo emocional en casos de pérdida  </a:t>
            </a:r>
            <a:r>
              <a:rPr lang="es-ES" sz="2800" dirty="0" err="1" smtClean="0"/>
              <a:t>gestacional</a:t>
            </a:r>
            <a:r>
              <a:rPr lang="es-ES" sz="2800" dirty="0" smtClean="0"/>
              <a:t> y perinatal.</a:t>
            </a:r>
          </a:p>
          <a:p>
            <a:pPr algn="just">
              <a:lnSpc>
                <a:spcPct val="80000"/>
              </a:lnSpc>
            </a:pPr>
            <a:r>
              <a:rPr lang="es-ES" sz="2800" dirty="0" smtClean="0"/>
              <a:t>Investigación.</a:t>
            </a:r>
            <a:endParaRPr lang="es-ES" dirty="0"/>
          </a:p>
        </p:txBody>
      </p:sp>
      <p:pic>
        <p:nvPicPr>
          <p:cNvPr id="5" name="1 Imagen" descr="logo_transparente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85510"/>
            <a:ext cx="1761741" cy="572490"/>
          </a:xfrm>
          <a:prstGeom prst="rect">
            <a:avLst/>
          </a:prstGeom>
        </p:spPr>
      </p:pic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54760" y="6429375"/>
            <a:ext cx="3657600" cy="228600"/>
          </a:xfrm>
        </p:spPr>
        <p:txBody>
          <a:bodyPr/>
          <a:lstStyle/>
          <a:p>
            <a:r>
              <a:rPr lang="es-ES" dirty="0" smtClean="0"/>
              <a:t>latidospsicoterapia2023@gmail.com www.psicologialatidos.es     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PSICOLOGÍA DEL PARTO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Ansiedad durante el embarazo.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Depresión durante el embarazo.</a:t>
            </a:r>
          </a:p>
          <a:p>
            <a:endParaRPr lang="es-ES" dirty="0" smtClean="0"/>
          </a:p>
          <a:p>
            <a:r>
              <a:rPr lang="es-ES" dirty="0" err="1" smtClean="0"/>
              <a:t>Tocofobia</a:t>
            </a:r>
            <a:r>
              <a:rPr lang="es-ES" dirty="0" smtClean="0"/>
              <a:t> o miedo al parto.</a:t>
            </a:r>
          </a:p>
          <a:p>
            <a:endParaRPr lang="es-ES" dirty="0" smtClean="0"/>
          </a:p>
          <a:p>
            <a:r>
              <a:rPr lang="es-ES" dirty="0" smtClean="0"/>
              <a:t>Psicopatología y parto.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5" name="Picture 2" descr="H:\FOTOS VARIADAS\Cascaca de las Pisas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3929066"/>
            <a:ext cx="2127407" cy="1616829"/>
          </a:xfrm>
          <a:prstGeom prst="rect">
            <a:avLst/>
          </a:prstGeom>
          <a:noFill/>
        </p:spPr>
      </p:pic>
      <p:pic>
        <p:nvPicPr>
          <p:cNvPr id="6" name="1 Imagen" descr="logo_transparente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285510"/>
            <a:ext cx="1761741" cy="572490"/>
          </a:xfrm>
          <a:prstGeom prst="rect">
            <a:avLst/>
          </a:prstGeom>
        </p:spPr>
      </p:pic>
      <p:sp>
        <p:nvSpPr>
          <p:cNvPr id="7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54760" y="6429375"/>
            <a:ext cx="3657600" cy="228600"/>
          </a:xfrm>
        </p:spPr>
        <p:txBody>
          <a:bodyPr/>
          <a:lstStyle/>
          <a:p>
            <a:r>
              <a:rPr lang="es-ES" dirty="0" smtClean="0"/>
              <a:t>latidospsicoterapia2023@gmail.com www.psicologialatidos.es     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Trastornos psicológicos en el postparto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2400" dirty="0" smtClean="0"/>
              <a:t>Depresión Post-parto 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Ansiedad post-parto/trastorno de pánico 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Trastorno obsesivo/compulsivo post-parto 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Psicosis Post-parto 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Trastorno de estrés postraumático</a:t>
            </a:r>
          </a:p>
          <a:p>
            <a:endParaRPr lang="es-ES" dirty="0"/>
          </a:p>
        </p:txBody>
      </p:sp>
      <p:pic>
        <p:nvPicPr>
          <p:cNvPr id="5" name="1 Imagen" descr="logo_transparente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85510"/>
            <a:ext cx="1761741" cy="572490"/>
          </a:xfrm>
          <a:prstGeom prst="rect">
            <a:avLst/>
          </a:prstGeom>
        </p:spPr>
      </p:pic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54760" y="6429375"/>
            <a:ext cx="3657600" cy="228600"/>
          </a:xfrm>
        </p:spPr>
        <p:txBody>
          <a:bodyPr/>
          <a:lstStyle/>
          <a:p>
            <a:r>
              <a:rPr lang="es-ES" dirty="0" smtClean="0"/>
              <a:t>latidospsicoterapia2023@gmail.com www.psicologialatidos.es     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Duelo perinatal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2400" dirty="0" smtClean="0"/>
              <a:t>Pérdida del hijo o hija.</a:t>
            </a:r>
          </a:p>
          <a:p>
            <a:endParaRPr lang="es-ES" sz="2400" dirty="0" smtClean="0"/>
          </a:p>
          <a:p>
            <a:r>
              <a:rPr lang="es-ES" sz="2400" dirty="0" smtClean="0"/>
              <a:t>Pérdida del útero.</a:t>
            </a:r>
          </a:p>
          <a:p>
            <a:endParaRPr lang="es-ES" sz="2400" dirty="0" smtClean="0"/>
          </a:p>
          <a:p>
            <a:r>
              <a:rPr lang="es-ES" sz="2400" dirty="0" smtClean="0"/>
              <a:t>Pérdida del parto.</a:t>
            </a:r>
          </a:p>
          <a:p>
            <a:endParaRPr lang="es-ES" sz="2400" dirty="0" smtClean="0"/>
          </a:p>
          <a:p>
            <a:r>
              <a:rPr lang="es-ES" sz="2400" dirty="0" smtClean="0"/>
              <a:t>Pérdida de la fertilidad.</a:t>
            </a:r>
          </a:p>
          <a:p>
            <a:endParaRPr lang="es-ES" sz="2400" dirty="0" smtClean="0"/>
          </a:p>
          <a:p>
            <a:r>
              <a:rPr lang="es-ES" sz="2400" dirty="0" smtClean="0"/>
              <a:t>Pérdida de la lactancia.</a:t>
            </a:r>
          </a:p>
          <a:p>
            <a:endParaRPr lang="es-ES" sz="2400" dirty="0" smtClean="0"/>
          </a:p>
          <a:p>
            <a:r>
              <a:rPr lang="es-ES" sz="2400" dirty="0" smtClean="0"/>
              <a:t>Pérdida del hijo o hija sano/a.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5" name="Picture 3" descr="H:\FOTOS VARIADAS\DONOSTI-HERNANI FEBRERO 2007 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071678"/>
            <a:ext cx="2843808" cy="2132856"/>
          </a:xfrm>
          <a:prstGeom prst="rect">
            <a:avLst/>
          </a:prstGeom>
          <a:noFill/>
        </p:spPr>
      </p:pic>
      <p:pic>
        <p:nvPicPr>
          <p:cNvPr id="6" name="1 Imagen" descr="logo_transparente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285510"/>
            <a:ext cx="1761741" cy="572490"/>
          </a:xfrm>
          <a:prstGeom prst="rect">
            <a:avLst/>
          </a:prstGeom>
        </p:spPr>
      </p:pic>
      <p:sp>
        <p:nvSpPr>
          <p:cNvPr id="7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54760" y="6429375"/>
            <a:ext cx="3657600" cy="228600"/>
          </a:xfrm>
        </p:spPr>
        <p:txBody>
          <a:bodyPr/>
          <a:lstStyle/>
          <a:p>
            <a:r>
              <a:rPr lang="es-ES" dirty="0" smtClean="0"/>
              <a:t>latidospsicoterapia2023@gmail.com www.psicologialatidos.es     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 smtClean="0"/>
              <a:t>Imparto talleres sobre crianza, para parejas, padres y madres, personas interesadas en la crianza de los/as niños/as; monográficos dedicado a embarazadas; duelo ante la pérdida gestacional, perinatal y/o neonatal.</a:t>
            </a:r>
          </a:p>
          <a:p>
            <a:pPr algn="just"/>
            <a:endParaRPr lang="es-ES" dirty="0" smtClean="0"/>
          </a:p>
          <a:p>
            <a:pPr algn="just">
              <a:buNone/>
            </a:pPr>
            <a:r>
              <a:rPr lang="es-ES" dirty="0" smtClean="0"/>
              <a:t> </a:t>
            </a:r>
          </a:p>
          <a:p>
            <a:pPr algn="just"/>
            <a:r>
              <a:rPr lang="es-ES" dirty="0" smtClean="0"/>
              <a:t>Terapias individuales y de grupo.</a:t>
            </a:r>
            <a:endParaRPr lang="es-ES" dirty="0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57688" y="6429375"/>
            <a:ext cx="3657600" cy="228600"/>
          </a:xfrm>
        </p:spPr>
        <p:txBody>
          <a:bodyPr/>
          <a:lstStyle/>
          <a:p>
            <a:r>
              <a:rPr lang="es-ES" dirty="0" smtClean="0"/>
              <a:t>latidospsicoterapia2023@gmail.com www.psicologialatidos.es     </a:t>
            </a:r>
            <a:endParaRPr lang="es-ES_tradnl" dirty="0"/>
          </a:p>
        </p:txBody>
      </p:sp>
      <p:pic>
        <p:nvPicPr>
          <p:cNvPr id="6" name="1 Imagen" descr="logo_transparente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85510"/>
            <a:ext cx="1761741" cy="572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PSICOTERAPIA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90000"/>
              </a:lnSpc>
            </a:pPr>
            <a:r>
              <a:rPr lang="es-ES" sz="2800" dirty="0" smtClean="0"/>
              <a:t>Importancia del papel de la pareja durante el proceso de embarazo, parto, post-parto y crianza.</a:t>
            </a:r>
          </a:p>
          <a:p>
            <a:pPr algn="just">
              <a:lnSpc>
                <a:spcPct val="90000"/>
              </a:lnSpc>
            </a:pPr>
            <a:r>
              <a:rPr lang="es-ES" sz="2800" dirty="0" smtClean="0"/>
              <a:t>Reconocer, validar y redirigir las emociones ligadas a la experiencia de parto/maternidad.</a:t>
            </a:r>
          </a:p>
          <a:p>
            <a:pPr algn="just">
              <a:lnSpc>
                <a:spcPct val="90000"/>
              </a:lnSpc>
            </a:pPr>
            <a:r>
              <a:rPr lang="es-ES" sz="2800" dirty="0" smtClean="0"/>
              <a:t>Reparar e integrar el trauma/experiencia negativa con el objetivo de influir de manera activa en la propia vida y experiencia de maternidad y responsabilizarse de las propias elecciones y decisiones.</a:t>
            </a:r>
          </a:p>
          <a:p>
            <a:pPr algn="just">
              <a:lnSpc>
                <a:spcPct val="90000"/>
              </a:lnSpc>
            </a:pPr>
            <a:r>
              <a:rPr lang="es-ES" sz="2800" dirty="0" smtClean="0"/>
              <a:t>Escucha atenta: la mujer es experta en su salud y sabe lo que necesita para ella y su bebé.</a:t>
            </a:r>
          </a:p>
          <a:p>
            <a:endParaRPr lang="es-ES" dirty="0"/>
          </a:p>
        </p:txBody>
      </p:sp>
      <p:pic>
        <p:nvPicPr>
          <p:cNvPr id="5" name="Picture 2" descr="C:\Users\Maria Jesus\Documents\BLOG\FOTOS\2014-06-28 20.58.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285728"/>
            <a:ext cx="1474291" cy="1105718"/>
          </a:xfrm>
          <a:prstGeom prst="rect">
            <a:avLst/>
          </a:prstGeom>
          <a:noFill/>
        </p:spPr>
      </p:pic>
      <p:pic>
        <p:nvPicPr>
          <p:cNvPr id="6" name="1 Imagen" descr="logo_transparente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327073"/>
            <a:ext cx="1761741" cy="572490"/>
          </a:xfrm>
          <a:prstGeom prst="rect">
            <a:avLst/>
          </a:prstGeom>
        </p:spPr>
      </p:pic>
      <p:sp>
        <p:nvSpPr>
          <p:cNvPr id="7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54760" y="6429375"/>
            <a:ext cx="3657600" cy="228600"/>
          </a:xfrm>
        </p:spPr>
        <p:txBody>
          <a:bodyPr/>
          <a:lstStyle/>
          <a:p>
            <a:r>
              <a:rPr lang="es-ES" dirty="0" smtClean="0"/>
              <a:t>latidospsicoterapia2023@gmail.com www.psicologialatidos.es     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/>
              <a:t>Contacto: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2911" y="1556791"/>
            <a:ext cx="6881416" cy="416164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1600" dirty="0" smtClean="0"/>
              <a:t>		655.32.84.03</a:t>
            </a:r>
          </a:p>
          <a:p>
            <a:pPr>
              <a:buNone/>
            </a:pPr>
            <a:r>
              <a:rPr lang="es-ES" sz="1600" dirty="0" smtClean="0"/>
              <a:t>		</a:t>
            </a:r>
          </a:p>
          <a:p>
            <a:pPr>
              <a:buNone/>
            </a:pPr>
            <a:r>
              <a:rPr lang="es-ES" sz="1600" dirty="0"/>
              <a:t>	</a:t>
            </a:r>
            <a:r>
              <a:rPr lang="es-ES" sz="1600" dirty="0" smtClean="0"/>
              <a:t>	latidospsicoterapia2023@Gmail.com</a:t>
            </a:r>
          </a:p>
          <a:p>
            <a:pPr>
              <a:buNone/>
            </a:pPr>
            <a:endParaRPr lang="es-ES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s-ES" sz="1600" dirty="0" smtClean="0"/>
              <a:t>		</a:t>
            </a:r>
            <a:r>
              <a:rPr lang="es-ES" sz="1600" dirty="0" smtClean="0">
                <a:hlinkClick r:id="rId2"/>
              </a:rPr>
              <a:t>www.psicologialatidos.es</a:t>
            </a: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r>
              <a:rPr lang="es-ES" sz="1600" dirty="0" smtClean="0"/>
              <a:t>		</a:t>
            </a:r>
            <a:r>
              <a:rPr lang="es-ES" sz="1600" dirty="0" smtClean="0">
                <a:hlinkClick r:id="rId3"/>
              </a:rPr>
              <a:t>www.facebook.com/psicologia.latidos</a:t>
            </a:r>
            <a:endParaRPr lang="es-ES" sz="1600" dirty="0" smtClean="0"/>
          </a:p>
          <a:p>
            <a:pPr>
              <a:buNone/>
            </a:pPr>
            <a:endParaRPr lang="es-ES" sz="1600" dirty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r>
              <a:rPr lang="es-ES" sz="1600" dirty="0"/>
              <a:t>	</a:t>
            </a:r>
            <a:r>
              <a:rPr lang="es-ES" sz="1600" dirty="0" smtClean="0"/>
              <a:t>	</a:t>
            </a:r>
            <a:r>
              <a:rPr lang="es-ES" sz="1600" dirty="0" err="1" smtClean="0"/>
              <a:t>psicologialatidos</a:t>
            </a:r>
            <a:endParaRPr lang="es-ES" sz="1600" dirty="0" smtClean="0"/>
          </a:p>
          <a:p>
            <a:pPr>
              <a:buNone/>
            </a:pPr>
            <a:endParaRPr lang="es-ES" sz="1600" dirty="0"/>
          </a:p>
          <a:p>
            <a:pPr>
              <a:buNone/>
            </a:pPr>
            <a:r>
              <a:rPr lang="es-ES" sz="1600" dirty="0" smtClean="0"/>
              <a:t>		linktr.ee/</a:t>
            </a:r>
            <a:r>
              <a:rPr lang="es-ES" sz="1600" dirty="0" err="1" smtClean="0"/>
              <a:t>psicologialatidos</a:t>
            </a: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r>
              <a:rPr lang="es-ES" sz="1600" dirty="0" smtClean="0"/>
              <a:t>		</a:t>
            </a:r>
            <a:endParaRPr lang="es-ES" sz="1600" dirty="0"/>
          </a:p>
        </p:txBody>
      </p:sp>
      <p:pic>
        <p:nvPicPr>
          <p:cNvPr id="7" name="Picture 2" descr="C:\Users\MARIA JESUS\AppData\Local\Microsoft\Windows\Temporary Internet Files\Content.IE5\YP27F1F0\RM01_front_WE8H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1" y="1428736"/>
            <a:ext cx="714379" cy="642942"/>
          </a:xfrm>
          <a:prstGeom prst="rect">
            <a:avLst/>
          </a:prstGeom>
          <a:noFill/>
        </p:spPr>
      </p:pic>
      <p:pic>
        <p:nvPicPr>
          <p:cNvPr id="8" name="Picture 3" descr="C:\Users\MARIA JESUS\AppData\Local\Microsoft\Windows\Temporary Internet Files\Content.IE5\CNPNHALI\emailwide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2143116"/>
            <a:ext cx="508875" cy="452899"/>
          </a:xfrm>
          <a:prstGeom prst="rect">
            <a:avLst/>
          </a:prstGeom>
          <a:noFill/>
        </p:spPr>
      </p:pic>
      <p:pic>
        <p:nvPicPr>
          <p:cNvPr id="10" name="Picture 5" descr="C:\Users\MARIA JESUS\AppData\Local\Microsoft\Windows\Temporary Internet Files\Content.IE5\P2VSFF9R\facebook_logo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6894" y="3467100"/>
            <a:ext cx="505429" cy="505429"/>
          </a:xfrm>
          <a:prstGeom prst="rect">
            <a:avLst/>
          </a:prstGeom>
          <a:noFill/>
        </p:spPr>
      </p:pic>
      <p:pic>
        <p:nvPicPr>
          <p:cNvPr id="1026" name="Picture 2" descr="Red mundial - Iconos gratis de we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15" y="2796483"/>
            <a:ext cx="595739" cy="50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54760" y="6429375"/>
            <a:ext cx="3657600" cy="228600"/>
          </a:xfrm>
        </p:spPr>
        <p:txBody>
          <a:bodyPr/>
          <a:lstStyle/>
          <a:p>
            <a:r>
              <a:rPr lang="es-ES" dirty="0" smtClean="0"/>
              <a:t>latidospsicoterapia2023@gmail.com www.psicologialatidos.es     </a:t>
            </a:r>
            <a:endParaRPr lang="es-ES_tradnl" dirty="0"/>
          </a:p>
        </p:txBody>
      </p:sp>
      <p:pic>
        <p:nvPicPr>
          <p:cNvPr id="12" name="1 Imagen" descr="logo_transparente.pn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6327073"/>
            <a:ext cx="1761741" cy="572490"/>
          </a:xfrm>
          <a:prstGeom prst="rect">
            <a:avLst/>
          </a:prstGeom>
        </p:spPr>
      </p:pic>
      <p:pic>
        <p:nvPicPr>
          <p:cNvPr id="13" name="Imagen 12" descr="Logotipo, Icono&#10;&#10;Descripción generada automáticamente">
            <a:extLst>
              <a:ext uri="{FF2B5EF4-FFF2-40B4-BE49-F238E27FC236}">
                <a16:creationId xmlns="" xmlns:a16="http://schemas.microsoft.com/office/drawing/2014/main" id="{0244FCB3-3208-F6BC-D27C-FBE0B8FA1CB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93" y="4294960"/>
            <a:ext cx="446821" cy="446821"/>
          </a:xfrm>
          <a:prstGeom prst="rect">
            <a:avLst/>
          </a:prstGeom>
        </p:spPr>
      </p:pic>
      <p:pic>
        <p:nvPicPr>
          <p:cNvPr id="15" name="Imagen 14" descr="Forma, Icono&#10;&#10;Descripción generada automáticamente">
            <a:extLst>
              <a:ext uri="{FF2B5EF4-FFF2-40B4-BE49-F238E27FC236}">
                <a16:creationId xmlns="" xmlns:a16="http://schemas.microsoft.com/office/drawing/2014/main" id="{8408B76E-301E-0D28-0EF3-F7CF3957260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0" y="5020915"/>
            <a:ext cx="572490" cy="572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 continuación explico brevemente en qué consisten cada uno de ellos…</a:t>
            </a:r>
            <a:endParaRPr lang="es-ES" dirty="0"/>
          </a:p>
        </p:txBody>
      </p:sp>
      <p:pic>
        <p:nvPicPr>
          <p:cNvPr id="5" name="4 Imagen" descr="IMG_20150805_1253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2714620"/>
            <a:ext cx="2518172" cy="3357562"/>
          </a:xfrm>
          <a:prstGeom prst="rect">
            <a:avLst/>
          </a:prstGeom>
        </p:spPr>
      </p:pic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54760" y="6429375"/>
            <a:ext cx="3657600" cy="228600"/>
          </a:xfrm>
        </p:spPr>
        <p:txBody>
          <a:bodyPr/>
          <a:lstStyle/>
          <a:p>
            <a:r>
              <a:rPr lang="es-ES" dirty="0" smtClean="0"/>
              <a:t>latidospsicoterapia2023@gmail.com www.psicologialatidos.es     </a:t>
            </a:r>
            <a:endParaRPr lang="es-ES_tradnl" dirty="0"/>
          </a:p>
        </p:txBody>
      </p:sp>
      <p:pic>
        <p:nvPicPr>
          <p:cNvPr id="7" name="1 Imagen" descr="logo_transparente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285510"/>
            <a:ext cx="1761741" cy="572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s-ES_tradnl" sz="4000" dirty="0" smtClean="0">
                <a:latin typeface="Calibri" pitchFamily="34" charset="0"/>
                <a:cs typeface="Arial" pitchFamily="34" charset="0"/>
              </a:rPr>
              <a:t>TALLER DE ENCUENTRO DE PAREJAS</a:t>
            </a:r>
            <a:r>
              <a:rPr lang="es-ES_tradnl" sz="4000" i="1" dirty="0" smtClean="0">
                <a:latin typeface="Times New Roman" pitchFamily="18" charset="0"/>
                <a:cs typeface="Arial" pitchFamily="34" charset="0"/>
              </a:rPr>
              <a:t/>
            </a:r>
            <a:br>
              <a:rPr lang="es-ES_tradnl" sz="4000" i="1" dirty="0" smtClean="0">
                <a:latin typeface="Times New Roman" pitchFamily="18" charset="0"/>
                <a:cs typeface="Arial" pitchFamily="34" charset="0"/>
              </a:rPr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ts val="1000"/>
              </a:spcAft>
              <a:buClrTx/>
              <a:buSzTx/>
              <a:buNone/>
            </a:pPr>
            <a:r>
              <a:rPr lang="es-ES_tradnl" sz="2800" dirty="0" smtClean="0">
                <a:latin typeface="Calibri" pitchFamily="34" charset="0"/>
                <a:cs typeface="Arial" pitchFamily="34" charset="0"/>
              </a:rPr>
              <a:t>Es importante tomar conciencia de las necesidades individuales y de la relación. La rutina, los conflictos, el estrés…son una fuente de desgaste, tristeza. </a:t>
            </a:r>
          </a:p>
          <a:p>
            <a:pPr marL="0" lvl="0" indent="0" algn="ctr" fontAlgn="base">
              <a:spcBef>
                <a:spcPct val="0"/>
              </a:spcBef>
              <a:spcAft>
                <a:spcPts val="1000"/>
              </a:spcAft>
              <a:buClrTx/>
              <a:buSzTx/>
              <a:buNone/>
            </a:pPr>
            <a:r>
              <a:rPr lang="es-ES_tradnl" sz="2800" dirty="0" smtClean="0">
                <a:latin typeface="Calibri" pitchFamily="34" charset="0"/>
                <a:cs typeface="Arial" pitchFamily="34" charset="0"/>
              </a:rPr>
              <a:t>A través de dinámicas de comunicación aprenderemos a gestionar nuestras diferencias y entendernos mejor.</a:t>
            </a:r>
            <a:endParaRPr lang="es-ES_tradnl" sz="4000" dirty="0" smtClean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pic>
        <p:nvPicPr>
          <p:cNvPr id="5" name="1 Imagen" descr="logo_transparente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85510"/>
            <a:ext cx="1761741" cy="572490"/>
          </a:xfrm>
          <a:prstGeom prst="rect">
            <a:avLst/>
          </a:prstGeom>
        </p:spPr>
      </p:pic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54760" y="6429375"/>
            <a:ext cx="3657600" cy="228600"/>
          </a:xfrm>
        </p:spPr>
        <p:txBody>
          <a:bodyPr/>
          <a:lstStyle/>
          <a:p>
            <a:r>
              <a:rPr lang="es-ES" dirty="0" smtClean="0"/>
              <a:t>latidospsicoterapia2023@gmail.com www.psicologialatidos.es     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s-ES" sz="4000" dirty="0" smtClean="0">
                <a:latin typeface="Calibri" pitchFamily="34" charset="0"/>
                <a:cs typeface="Arial" pitchFamily="34" charset="0"/>
              </a:rPr>
              <a:t>CRIANZA RESPETUOSA</a:t>
            </a:r>
            <a:r>
              <a:rPr lang="es-ES" sz="4000" i="1" dirty="0" smtClean="0">
                <a:latin typeface="Times New Roman" pitchFamily="18" charset="0"/>
                <a:cs typeface="Arial" pitchFamily="34" charset="0"/>
              </a:rPr>
              <a:t/>
            </a:r>
            <a:br>
              <a:rPr lang="es-ES" sz="4000" i="1" dirty="0" smtClean="0">
                <a:latin typeface="Times New Roman" pitchFamily="18" charset="0"/>
                <a:cs typeface="Arial" pitchFamily="34" charset="0"/>
              </a:rPr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ts val="1000"/>
              </a:spcAft>
              <a:buClrTx/>
              <a:buSzTx/>
              <a:buNone/>
            </a:pPr>
            <a:r>
              <a:rPr lang="es-ES_tradnl" sz="2800" dirty="0" smtClean="0">
                <a:latin typeface="Calibri" pitchFamily="34" charset="0"/>
                <a:cs typeface="Arial" pitchFamily="34" charset="0"/>
              </a:rPr>
              <a:t>Talleres monográficos que pretenden guiar la reflexión sobre la práctica diaria con nuestros hijos e hijas. </a:t>
            </a:r>
          </a:p>
          <a:p>
            <a:pPr marL="0" lvl="0" indent="0" algn="ctr" fontAlgn="base">
              <a:spcBef>
                <a:spcPct val="0"/>
              </a:spcBef>
              <a:spcAft>
                <a:spcPts val="1000"/>
              </a:spcAft>
              <a:buClrTx/>
              <a:buSzTx/>
              <a:buNone/>
            </a:pPr>
            <a:r>
              <a:rPr lang="es-ES_tradnl" sz="2800" dirty="0" smtClean="0">
                <a:latin typeface="Calibri" pitchFamily="34" charset="0"/>
                <a:cs typeface="Arial" pitchFamily="34" charset="0"/>
              </a:rPr>
              <a:t>A través de dinámicas y ejercicios </a:t>
            </a:r>
            <a:r>
              <a:rPr lang="es-ES_tradnl" sz="2800" dirty="0" err="1" smtClean="0">
                <a:latin typeface="Calibri" pitchFamily="34" charset="0"/>
                <a:cs typeface="Arial" pitchFamily="34" charset="0"/>
              </a:rPr>
              <a:t>experienciales</a:t>
            </a:r>
            <a:r>
              <a:rPr lang="es-ES_tradnl" sz="2800" dirty="0" smtClean="0">
                <a:latin typeface="Calibri" pitchFamily="34" charset="0"/>
                <a:cs typeface="Arial" pitchFamily="34" charset="0"/>
              </a:rPr>
              <a:t> entendemos las dificultades del día a día en la crianza</a:t>
            </a:r>
            <a:r>
              <a:rPr lang="es-ES_tradnl" sz="2800" b="1" dirty="0" smtClean="0">
                <a:latin typeface="Times New Roman" pitchFamily="18" charset="0"/>
                <a:cs typeface="Arial" pitchFamily="34" charset="0"/>
              </a:rPr>
              <a:t>.</a:t>
            </a:r>
            <a:endParaRPr lang="es-ES_tradnl" sz="4000" dirty="0" smtClean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pic>
        <p:nvPicPr>
          <p:cNvPr id="5" name="1 Imagen" descr="logo_transparente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85510"/>
            <a:ext cx="1761741" cy="572490"/>
          </a:xfrm>
          <a:prstGeom prst="rect">
            <a:avLst/>
          </a:prstGeom>
        </p:spPr>
      </p:pic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54760" y="6429375"/>
            <a:ext cx="3657600" cy="228600"/>
          </a:xfrm>
        </p:spPr>
        <p:txBody>
          <a:bodyPr/>
          <a:lstStyle/>
          <a:p>
            <a:r>
              <a:rPr lang="es-ES" dirty="0" smtClean="0"/>
              <a:t>latidospsicoterapia2023@gmail.com www.psicologialatidos.es     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s-ES_tradnl" sz="4000" dirty="0" smtClean="0">
                <a:latin typeface="Calibri" pitchFamily="34" charset="0"/>
                <a:cs typeface="Arial" pitchFamily="34" charset="0"/>
              </a:rPr>
              <a:t>TALLER EMOCIONES EMBARAZOSAS</a:t>
            </a:r>
            <a:r>
              <a:rPr lang="es-ES_tradnl" sz="4000" i="1" dirty="0" smtClean="0">
                <a:latin typeface="Calibri" pitchFamily="34" charset="0"/>
                <a:cs typeface="Arial" pitchFamily="34" charset="0"/>
              </a:rPr>
              <a:t/>
            </a:r>
            <a:br>
              <a:rPr lang="es-ES_tradnl" sz="4000" i="1" dirty="0" smtClean="0">
                <a:latin typeface="Calibri" pitchFamily="34" charset="0"/>
                <a:cs typeface="Arial" pitchFamily="34" charset="0"/>
              </a:rPr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ctr" fontAlgn="base">
              <a:spcBef>
                <a:spcPct val="0"/>
              </a:spcBef>
              <a:spcAft>
                <a:spcPts val="1000"/>
              </a:spcAft>
              <a:buClrTx/>
              <a:buSzTx/>
              <a:buNone/>
            </a:pPr>
            <a:r>
              <a:rPr lang="es-ES_tradnl" sz="2800" dirty="0" smtClean="0">
                <a:latin typeface="Calibri" pitchFamily="34" charset="0"/>
                <a:cs typeface="Arial" pitchFamily="34" charset="0"/>
              </a:rPr>
              <a:t>La conexión emocional de la madre con su bebé es absoluta, por eso es importante mimarse, cuidarse, descansar y tener el acompañamiento oportuno. La mujer que anida a su bebé tiene una necesidad especial de escucha, apoyo y comprensión. Hay preocupación por el parto, ansiedad por la salud del bebé.</a:t>
            </a:r>
            <a:r>
              <a:rPr lang="es-ES" sz="3200" dirty="0" smtClean="0">
                <a:latin typeface="Calibri" pitchFamily="34" charset="0"/>
                <a:cs typeface="Arial" pitchFamily="34" charset="0"/>
              </a:rPr>
              <a:t> </a:t>
            </a:r>
            <a:endParaRPr lang="es-ES" sz="3200" dirty="0" smtClean="0">
              <a:latin typeface="Times New Roman" pitchFamily="18" charset="0"/>
              <a:cs typeface="Arial" pitchFamily="34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ts val="1000"/>
              </a:spcAft>
              <a:buClrTx/>
              <a:buSzTx/>
              <a:buNone/>
            </a:pPr>
            <a:r>
              <a:rPr lang="es-ES" sz="2800" dirty="0" smtClean="0">
                <a:latin typeface="Calibri" pitchFamily="34" charset="0"/>
                <a:cs typeface="Arial" pitchFamily="34" charset="0"/>
              </a:rPr>
              <a:t>Contacta con él eliminando tus bloqueos. Transforma tus miedos y descubre las alegrías</a:t>
            </a:r>
            <a:r>
              <a:rPr lang="es-ES_tradnl" sz="2800" dirty="0" smtClean="0">
                <a:latin typeface="Calibri" pitchFamily="34" charset="0"/>
                <a:cs typeface="Arial" pitchFamily="34" charset="0"/>
              </a:rPr>
              <a:t> a través de la relajación, visualización del bebé, respiración…</a:t>
            </a:r>
            <a:endParaRPr lang="es-ES_tradnl" sz="4000" dirty="0" smtClean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pic>
        <p:nvPicPr>
          <p:cNvPr id="5" name="1 Imagen" descr="logo_transparente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85510"/>
            <a:ext cx="1761741" cy="572490"/>
          </a:xfrm>
          <a:prstGeom prst="rect">
            <a:avLst/>
          </a:prstGeom>
        </p:spPr>
      </p:pic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54760" y="6429375"/>
            <a:ext cx="3657600" cy="228600"/>
          </a:xfrm>
        </p:spPr>
        <p:txBody>
          <a:bodyPr/>
          <a:lstStyle/>
          <a:p>
            <a:r>
              <a:rPr lang="es-ES" dirty="0" smtClean="0"/>
              <a:t>latidospsicoterapia2023@gmail.com www.psicologialatidos.es     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340768"/>
            <a:ext cx="7239000" cy="432048"/>
          </a:xfrm>
        </p:spPr>
        <p:txBody>
          <a:bodyPr>
            <a:normAutofit fontScale="90000"/>
          </a:bodyPr>
          <a:lstStyle/>
          <a:p>
            <a:pPr lvl="0" algn="ctr"/>
            <a:r>
              <a:rPr lang="es-ES" sz="4000" cap="none" dirty="0" smtClean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/>
            </a:r>
            <a:br>
              <a:rPr lang="es-ES" sz="4000" cap="none" dirty="0" smtClean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</a:br>
            <a:r>
              <a:rPr lang="es-ES" sz="4000" cap="none" dirty="0" smtClean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/>
            </a:r>
            <a:br>
              <a:rPr lang="es-ES" sz="4000" cap="none" dirty="0" smtClean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</a:br>
            <a:r>
              <a:rPr lang="es-ES" sz="4000" cap="none" dirty="0" smtClean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/>
            </a:r>
            <a:br>
              <a:rPr lang="es-ES" sz="4000" cap="none" dirty="0" smtClean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</a:br>
            <a:r>
              <a:rPr lang="es-ES" sz="4000" cap="none" dirty="0" smtClean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/>
            </a:r>
            <a:br>
              <a:rPr lang="es-ES" sz="4000" cap="none" dirty="0" smtClean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</a:br>
            <a:r>
              <a:rPr lang="es-ES" sz="4000" cap="none" dirty="0" smtClean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GRUPO DE ACOMPAÑAMIENTO AL DUELO GESTACIONAL Y PERINATAL</a:t>
            </a:r>
            <a:r>
              <a:rPr lang="es-ES" sz="4000" i="1" cap="none" dirty="0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/>
            </a:r>
            <a:br>
              <a:rPr lang="es-ES" sz="4000" i="1" cap="none" dirty="0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ctr" fontAlgn="base">
              <a:spcBef>
                <a:spcPct val="0"/>
              </a:spcBef>
              <a:spcAft>
                <a:spcPts val="1000"/>
              </a:spcAft>
              <a:buClrTx/>
              <a:buSzTx/>
              <a:buNone/>
            </a:pPr>
            <a:r>
              <a:rPr lang="es-ES_tradnl" sz="2800" dirty="0" smtClean="0">
                <a:latin typeface="Calibri" pitchFamily="34" charset="0"/>
                <a:cs typeface="Arial" pitchFamily="34" charset="0"/>
              </a:rPr>
              <a:t>Una de las experiencias más duras a la que se puede enfrentar una pareja es la de perder a su bebé en algún momento de su embarazo (muerte </a:t>
            </a:r>
            <a:r>
              <a:rPr lang="es-ES_tradnl" sz="2800" dirty="0" err="1" smtClean="0">
                <a:latin typeface="Calibri" pitchFamily="34" charset="0"/>
                <a:cs typeface="Arial" pitchFamily="34" charset="0"/>
              </a:rPr>
              <a:t>gestacional</a:t>
            </a:r>
            <a:r>
              <a:rPr lang="es-ES_tradnl" sz="2800" dirty="0" smtClean="0">
                <a:latin typeface="Calibri" pitchFamily="34" charset="0"/>
                <a:cs typeface="Arial" pitchFamily="34" charset="0"/>
              </a:rPr>
              <a:t>) o a su bebé recién </a:t>
            </a:r>
            <a:r>
              <a:rPr lang="es-ES_tradnl" sz="2800" dirty="0" err="1" smtClean="0">
                <a:latin typeface="Calibri" pitchFamily="34" charset="0"/>
                <a:cs typeface="Arial" pitchFamily="34" charset="0"/>
              </a:rPr>
              <a:t>nacid@</a:t>
            </a:r>
            <a:r>
              <a:rPr lang="es-ES_tradnl" sz="2800" dirty="0" smtClean="0">
                <a:latin typeface="Calibri" pitchFamily="34" charset="0"/>
                <a:cs typeface="Arial" pitchFamily="34" charset="0"/>
              </a:rPr>
              <a:t> (muerte perinatal).</a:t>
            </a:r>
            <a:r>
              <a:rPr lang="es-ES_tradnl" sz="2400" dirty="0" smtClean="0">
                <a:latin typeface="Verdana" pitchFamily="34" charset="0"/>
                <a:cs typeface="Arial" pitchFamily="34" charset="0"/>
              </a:rPr>
              <a:t> </a:t>
            </a:r>
          </a:p>
          <a:p>
            <a:pPr marL="0" lvl="0" indent="0" algn="ctr" fontAlgn="base">
              <a:spcBef>
                <a:spcPct val="0"/>
              </a:spcBef>
              <a:spcAft>
                <a:spcPts val="1000"/>
              </a:spcAft>
              <a:buClrTx/>
              <a:buSzTx/>
              <a:buNone/>
            </a:pPr>
            <a:r>
              <a:rPr lang="es-ES_tradnl" sz="2800" dirty="0" smtClean="0">
                <a:latin typeface="Calibri" pitchFamily="34" charset="0"/>
                <a:cs typeface="Arial" pitchFamily="34" charset="0"/>
              </a:rPr>
              <a:t>El acompañamiento terapéutico es de gran apoyo para conocer este duelo y su proceso natural. Reconocer las emociones que nos avasallan, nombrarlas, sostenerlas y así hacer un acompañamiento en el proceso de duelo es sanador para la pareja</a:t>
            </a:r>
            <a:r>
              <a:rPr lang="es-ES_tradnl" sz="2800" dirty="0" smtClean="0">
                <a:latin typeface="Times New Roman" pitchFamily="18" charset="0"/>
                <a:cs typeface="Arial" pitchFamily="34" charset="0"/>
              </a:rPr>
              <a:t>.</a:t>
            </a:r>
            <a:endParaRPr lang="es-ES_tradnl" sz="4000" dirty="0" smtClean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pic>
        <p:nvPicPr>
          <p:cNvPr id="5" name="1 Imagen" descr="logo_transparente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85510"/>
            <a:ext cx="1761741" cy="572490"/>
          </a:xfrm>
          <a:prstGeom prst="rect">
            <a:avLst/>
          </a:prstGeom>
        </p:spPr>
      </p:pic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54760" y="6429375"/>
            <a:ext cx="3657600" cy="228600"/>
          </a:xfrm>
        </p:spPr>
        <p:txBody>
          <a:bodyPr/>
          <a:lstStyle/>
          <a:p>
            <a:r>
              <a:rPr lang="es-ES" dirty="0" smtClean="0"/>
              <a:t>latidospsicoterapia2023@gmail.com www.psicologialatidos.es     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348880"/>
            <a:ext cx="7239000" cy="1143000"/>
          </a:xfrm>
          <a:solidFill>
            <a:schemeClr val="tx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/>
          <a:lstStyle/>
          <a:p>
            <a:pPr algn="ctr"/>
            <a:r>
              <a:rPr lang="es-ES_tradnl" dirty="0" smtClean="0">
                <a:ln w="500">
                  <a:solidFill>
                    <a:schemeClr val="tx1"/>
                  </a:solidFill>
                </a:ln>
              </a:rPr>
              <a:t>Encuentro de parejas</a:t>
            </a:r>
            <a:endParaRPr lang="es-ES_tradnl" dirty="0">
              <a:ln w="500">
                <a:solidFill>
                  <a:schemeClr val="tx1"/>
                </a:solidFill>
              </a:ln>
            </a:endParaRPr>
          </a:p>
        </p:txBody>
      </p:sp>
      <p:pic>
        <p:nvPicPr>
          <p:cNvPr id="5" name="1 Imagen" descr="logo_transparente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37312"/>
            <a:ext cx="1761741" cy="572490"/>
          </a:xfrm>
          <a:prstGeom prst="rect">
            <a:avLst/>
          </a:prstGeom>
        </p:spPr>
      </p:pic>
      <p:sp>
        <p:nvSpPr>
          <p:cNvPr id="7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54760" y="6429375"/>
            <a:ext cx="3657600" cy="228600"/>
          </a:xfrm>
        </p:spPr>
        <p:txBody>
          <a:bodyPr/>
          <a:lstStyle/>
          <a:p>
            <a:r>
              <a:rPr lang="es-ES" dirty="0" smtClean="0"/>
              <a:t>latidospsicoterapia2023@gmail.com www.psicologialatidos.es     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614</TotalTime>
  <Words>1387</Words>
  <Application>Microsoft Office PowerPoint</Application>
  <PresentationFormat>Presentación en pantalla (4:3)</PresentationFormat>
  <Paragraphs>192</Paragraphs>
  <Slides>31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9" baseType="lpstr">
      <vt:lpstr>Arial</vt:lpstr>
      <vt:lpstr>Calibri</vt:lpstr>
      <vt:lpstr>Times New Roman</vt:lpstr>
      <vt:lpstr>Trebuchet MS</vt:lpstr>
      <vt:lpstr>Verdana</vt:lpstr>
      <vt:lpstr>Wingdings</vt:lpstr>
      <vt:lpstr>Wingdings 2</vt:lpstr>
      <vt:lpstr>Opulento</vt:lpstr>
      <vt:lpstr>PSICOLOGÍA PERINATAL</vt:lpstr>
      <vt:lpstr>¿Quién soY?</vt:lpstr>
      <vt:lpstr>Presentación de PowerPoint</vt:lpstr>
      <vt:lpstr>Presentación de PowerPoint</vt:lpstr>
      <vt:lpstr>TALLER DE ENCUENTRO DE PAREJAS </vt:lpstr>
      <vt:lpstr>CRIANZA RESPETUOSA </vt:lpstr>
      <vt:lpstr>TALLER EMOCIONES EMBARAZOSAS </vt:lpstr>
      <vt:lpstr>    GRUPO DE ACOMPAÑAMIENTO AL DUELO GESTACIONAL Y PERINATAL </vt:lpstr>
      <vt:lpstr>Encuentro de parejas</vt:lpstr>
      <vt:lpstr>TALLER ENCUENTRO DE PAREJAS</vt:lpstr>
      <vt:lpstr>Y cuándo llegan los/as hijos/as, ¿qué?</vt:lpstr>
      <vt:lpstr>Y si no llegan los/as hijos/as, ¿qué?</vt:lpstr>
      <vt:lpstr>Crianza respetuosa</vt:lpstr>
      <vt:lpstr>Presentación de PowerPoint</vt:lpstr>
      <vt:lpstr>CRIANZA RESPETUOSA: Necesito un abrazo: cómo fomentar la autoestima de tu hij@ </vt:lpstr>
      <vt:lpstr>Temas:</vt:lpstr>
      <vt:lpstr>Emociones embarazosas</vt:lpstr>
      <vt:lpstr>        TALLER EMOCIONES EMBARAZOSAS</vt:lpstr>
      <vt:lpstr>Grupo de acompañamiento al duelo gestacional y perinatal</vt:lpstr>
      <vt:lpstr>ACOMPAÑANDO AL DUELO POR LA PÉRDIDA GESTACIONAL Y PERINATAL</vt:lpstr>
      <vt:lpstr>“La psicoterapia es algo demasiado bueno para limitarla a las personas enfermas”  (Fritz Perls) </vt:lpstr>
      <vt:lpstr>psicología perinatal</vt:lpstr>
      <vt:lpstr>Presentación de PowerPoint</vt:lpstr>
      <vt:lpstr>OBJETIVOS</vt:lpstr>
      <vt:lpstr>¿QUÉ ES LA PSICOLOGíA PERINATAL?</vt:lpstr>
      <vt:lpstr>ÁMBITOS DE ACTUACIÓN</vt:lpstr>
      <vt:lpstr>PSICOLOGÍA DEL PARTO</vt:lpstr>
      <vt:lpstr>Trastornos psicológicos en el postparto</vt:lpstr>
      <vt:lpstr>Duelo perinatal</vt:lpstr>
      <vt:lpstr>PSICOTERAPIA</vt:lpstr>
      <vt:lpstr>Contacto: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Charla informativa de talleres</dc:title>
  <dc:creator>Maria Jesus</dc:creator>
  <cp:lastModifiedBy>Maria Jesus</cp:lastModifiedBy>
  <cp:revision>63</cp:revision>
  <dcterms:created xsi:type="dcterms:W3CDTF">2014-02-21T07:23:14Z</dcterms:created>
  <dcterms:modified xsi:type="dcterms:W3CDTF">2025-10-08T10:04:54Z</dcterms:modified>
</cp:coreProperties>
</file>